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76" r:id="rId4"/>
    <p:sldId id="277" r:id="rId5"/>
    <p:sldId id="260" r:id="rId6"/>
    <p:sldId id="261" r:id="rId7"/>
    <p:sldId id="262" r:id="rId8"/>
    <p:sldId id="266" r:id="rId9"/>
    <p:sldId id="274" r:id="rId10"/>
    <p:sldId id="278" r:id="rId11"/>
    <p:sldId id="259" r:id="rId12"/>
    <p:sldId id="258" r:id="rId13"/>
    <p:sldId id="270" r:id="rId14"/>
    <p:sldId id="269" r:id="rId15"/>
    <p:sldId id="257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65" autoAdjust="0"/>
  </p:normalViewPr>
  <p:slideViewPr>
    <p:cSldViewPr snapToGrid="0">
      <p:cViewPr varScale="1">
        <p:scale>
          <a:sx n="56" d="100"/>
          <a:sy n="5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C6896-10D1-4BE4-A6D3-8466FDDAB72D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91830-CE62-424B-BDFE-B1FA29B9C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2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HEPA</a:t>
            </a:r>
            <a:r>
              <a:rPr kumimoji="1" lang="ja-JP" altLang="en-US" dirty="0"/>
              <a:t>フィルター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16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スキャンテスト </a:t>
            </a:r>
            <a:r>
              <a:rPr kumimoji="1" lang="en-US" altLang="ja-JP" dirty="0"/>
              <a:t>(</a:t>
            </a:r>
            <a:r>
              <a:rPr kumimoji="1" lang="ja-JP" altLang="en-US" dirty="0"/>
              <a:t>走査試験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・ スキャンテストは、小さな傷ついた点を検出するために、おこなわれる。・ スキャンテストは、右に示されるように、おこなわれる。</a:t>
            </a:r>
            <a:endParaRPr kumimoji="1" lang="en-US" altLang="ja-JP" dirty="0"/>
          </a:p>
          <a:p>
            <a:r>
              <a:rPr kumimoji="1" lang="ja-JP" altLang="en-US" dirty="0"/>
              <a:t>・ スキャンテストでは、サンプリングチューブは、全てのフィルター表面上を移動される。サンプリングインレット </a:t>
            </a:r>
            <a:r>
              <a:rPr kumimoji="1" lang="en-US" altLang="ja-JP" dirty="0"/>
              <a:t>{</a:t>
            </a:r>
            <a:r>
              <a:rPr kumimoji="1" lang="ja-JP" altLang="en-US" dirty="0"/>
              <a:t>吸入口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の面積と移動速度は、定義されている。</a:t>
            </a:r>
            <a:endParaRPr kumimoji="1" lang="en-US" altLang="ja-JP" dirty="0"/>
          </a:p>
          <a:p>
            <a:r>
              <a:rPr kumimoji="1" lang="ja-JP" altLang="en-US" dirty="0"/>
              <a:t>・ もし、フィルターが傷ついていなければ、捕集率は</a:t>
            </a:r>
            <a:r>
              <a:rPr kumimoji="1" lang="en-US" altLang="ja-JP" dirty="0"/>
              <a:t>99.99%</a:t>
            </a:r>
            <a:r>
              <a:rPr kumimoji="1" lang="ja-JP" altLang="en-US" dirty="0"/>
              <a:t>以上を期待される。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7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HEPA</a:t>
            </a:r>
            <a:r>
              <a:rPr kumimoji="1" lang="ja-JP" altLang="en-US" dirty="0"/>
              <a:t>フィルターの構成材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フィルターは、枠、セパレーターとフィルター紙を持つ。薄型の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フィルターの場合、それはセパレーターを持たない。</a:t>
            </a:r>
            <a:endParaRPr kumimoji="1" lang="en-US" altLang="ja-JP" dirty="0"/>
          </a:p>
          <a:p>
            <a:r>
              <a:rPr kumimoji="1" lang="ja-JP" altLang="en-US" dirty="0"/>
              <a:t>・ 最も重要な構成材は、フィルター紙である。</a:t>
            </a:r>
            <a:endParaRPr kumimoji="1" lang="en-US" altLang="ja-JP" dirty="0"/>
          </a:p>
          <a:p>
            <a:r>
              <a:rPr kumimoji="1" lang="ja-JP" altLang="en-US" dirty="0"/>
              <a:t>・ フィルター紙は、折りたたまれている。そのため、フィルター紙の面積は、巾</a:t>
            </a:r>
            <a:r>
              <a:rPr kumimoji="1" lang="en-US" altLang="ja-JP" dirty="0"/>
              <a:t>610×</a:t>
            </a:r>
            <a:r>
              <a:rPr kumimoji="1" lang="ja-JP" altLang="en-US" dirty="0"/>
              <a:t>長さ</a:t>
            </a:r>
            <a:r>
              <a:rPr kumimoji="1" lang="en-US" altLang="ja-JP" dirty="0"/>
              <a:t>610×</a:t>
            </a:r>
            <a:r>
              <a:rPr kumimoji="1" lang="ja-JP" altLang="en-US" dirty="0"/>
              <a:t>厚さ</a:t>
            </a:r>
            <a:r>
              <a:rPr kumimoji="1" lang="en-US" altLang="ja-JP" dirty="0"/>
              <a:t>150</a:t>
            </a:r>
            <a:r>
              <a:rPr kumimoji="1" lang="ja-JP" altLang="en-US" dirty="0"/>
              <a:t>の場合、約</a:t>
            </a:r>
            <a:r>
              <a:rPr kumimoji="1" lang="en-US" altLang="ja-JP" dirty="0"/>
              <a:t>10m2</a:t>
            </a:r>
            <a:r>
              <a:rPr kumimoji="1" lang="ja-JP" altLang="en-US" dirty="0"/>
              <a:t>である。</a:t>
            </a:r>
            <a:endParaRPr kumimoji="1" lang="en-US" altLang="ja-JP" dirty="0"/>
          </a:p>
          <a:p>
            <a:r>
              <a:rPr kumimoji="1" lang="ja-JP" altLang="en-US" dirty="0"/>
              <a:t>・ しかし、フィルター紙の厚さは、たったの約</a:t>
            </a:r>
            <a:r>
              <a:rPr kumimoji="1" lang="en-US" altLang="ja-JP" dirty="0"/>
              <a:t>1mm</a:t>
            </a:r>
            <a:r>
              <a:rPr kumimoji="1" lang="ja-JP" altLang="en-US" dirty="0"/>
              <a:t>てある。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41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HEPA</a:t>
            </a:r>
            <a:r>
              <a:rPr kumimoji="1" lang="ja-JP" altLang="en-US" dirty="0"/>
              <a:t>フィルター紙</a:t>
            </a:r>
          </a:p>
          <a:p>
            <a:r>
              <a:rPr kumimoji="1" lang="ja-JP" altLang="en-US" dirty="0"/>
              <a:t>・ なぜ、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フィルター紙は、非常に小さい粒子をほぼ完全に捕集できるのか？</a:t>
            </a:r>
            <a:endParaRPr kumimoji="1" lang="en-US" altLang="ja-JP" dirty="0"/>
          </a:p>
          <a:p>
            <a:r>
              <a:rPr kumimoji="1" lang="ja-JP" altLang="en-US" dirty="0"/>
              <a:t>・ たとえ、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フィルター紙の厚さがたったの約</a:t>
            </a:r>
            <a:r>
              <a:rPr kumimoji="1" lang="en-US" altLang="ja-JP" dirty="0"/>
              <a:t>1mm</a:t>
            </a:r>
            <a:r>
              <a:rPr kumimoji="1" lang="ja-JP" altLang="en-US" dirty="0"/>
              <a:t>であっても。また、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フィルター繊維間の隙間は、粒子より大きくても。</a:t>
            </a:r>
            <a:endParaRPr kumimoji="1" lang="en-US" altLang="ja-JP" dirty="0"/>
          </a:p>
          <a:p>
            <a:r>
              <a:rPr kumimoji="1" lang="ja-JP" altLang="en-US" dirty="0"/>
              <a:t>・ すでに、あなたは、その原理や理論を知っているかもしれない。慣性力による衝突、さえぎり、電磁力による吸着、ブラウン運動による衝突、のような。</a:t>
            </a:r>
            <a:endParaRPr kumimoji="1" lang="en-US" altLang="ja-JP" dirty="0"/>
          </a:p>
          <a:p>
            <a:r>
              <a:rPr kumimoji="1" lang="ja-JP" altLang="en-US" dirty="0"/>
              <a:t>・ しかし、あなたは、実際に感じることができるか？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8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地球と月の尺度のイメージ </a:t>
            </a:r>
            <a:endParaRPr kumimoji="1" lang="en-US" altLang="ja-JP" dirty="0"/>
          </a:p>
          <a:p>
            <a:r>
              <a:rPr kumimoji="1" lang="ja-JP" altLang="en-US" dirty="0"/>
              <a:t>・ 地球と月の間の距離は、約</a:t>
            </a:r>
            <a:r>
              <a:rPr kumimoji="1" lang="en-US" altLang="ja-JP" dirty="0"/>
              <a:t>380,000km</a:t>
            </a:r>
            <a:r>
              <a:rPr kumimoji="1" lang="ja-JP" altLang="en-US" dirty="0"/>
              <a:t>であり、それは非常に長い。</a:t>
            </a:r>
            <a:endParaRPr kumimoji="1" lang="en-US" altLang="ja-JP" dirty="0"/>
          </a:p>
          <a:p>
            <a:r>
              <a:rPr kumimoji="1" lang="ja-JP" altLang="en-US" dirty="0"/>
              <a:t>・ しかしながら、地球の直径に基づく場合、その距離は、その約</a:t>
            </a:r>
            <a:r>
              <a:rPr kumimoji="1" lang="en-US" altLang="ja-JP" dirty="0"/>
              <a:t>30</a:t>
            </a:r>
            <a:r>
              <a:rPr kumimoji="1" lang="ja-JP" altLang="en-US" dirty="0"/>
              <a:t>倍である。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80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フィルター紙と粒子の尺度のイメージ </a:t>
            </a:r>
            <a:endParaRPr kumimoji="1" lang="en-US" altLang="ja-JP" dirty="0"/>
          </a:p>
          <a:p>
            <a:r>
              <a:rPr kumimoji="1" lang="ja-JP" altLang="en-US" dirty="0"/>
              <a:t>・ フィルター紙の厚さはたったの約</a:t>
            </a:r>
            <a:r>
              <a:rPr kumimoji="1" lang="en-US" altLang="ja-JP" dirty="0"/>
              <a:t>1mm</a:t>
            </a:r>
            <a:r>
              <a:rPr kumimoji="1" lang="ja-JP" altLang="en-US" dirty="0"/>
              <a:t>であり、それは非常に短い。</a:t>
            </a:r>
            <a:endParaRPr kumimoji="1" lang="en-US" altLang="ja-JP" dirty="0"/>
          </a:p>
          <a:p>
            <a:r>
              <a:rPr kumimoji="1" lang="ja-JP" altLang="en-US" dirty="0"/>
              <a:t>・ しかしながら、粒子の直径に基づく場合、その距離は、その約</a:t>
            </a:r>
            <a:r>
              <a:rPr kumimoji="1" lang="en-US" altLang="ja-JP" dirty="0"/>
              <a:t>3300</a:t>
            </a:r>
            <a:r>
              <a:rPr kumimoji="1" lang="ja-JP" altLang="en-US" dirty="0"/>
              <a:t>倍である。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81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粒子と人の尺度のイメージ </a:t>
            </a:r>
            <a:endParaRPr kumimoji="1" lang="en-US" altLang="ja-JP" dirty="0"/>
          </a:p>
          <a:p>
            <a:r>
              <a:rPr kumimoji="1" lang="ja-JP" altLang="en-US" dirty="0"/>
              <a:t>・ もし、あなたが粒子なら、・・</a:t>
            </a:r>
            <a:endParaRPr kumimoji="1" lang="en-US" altLang="ja-JP" dirty="0"/>
          </a:p>
          <a:p>
            <a:r>
              <a:rPr kumimoji="1" lang="ja-JP" altLang="en-US" dirty="0"/>
              <a:t>・ あなたは、粒子であるとイメージしてください。あなたは、衝突をせずに通り抜けることができますか？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92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私の失敗</a:t>
            </a:r>
            <a:endParaRPr kumimoji="1" lang="en-US" altLang="ja-JP" dirty="0"/>
          </a:p>
          <a:p>
            <a:r>
              <a:rPr kumimoji="1" lang="ja-JP" altLang="en-US" dirty="0"/>
              <a:t>・ フィルター紙は粒子を捕集する。また、フィルター紙は水滴も捕集する。</a:t>
            </a:r>
            <a:endParaRPr kumimoji="1" lang="en-US" altLang="ja-JP" dirty="0"/>
          </a:p>
          <a:p>
            <a:r>
              <a:rPr kumimoji="1" lang="ja-JP" altLang="en-US" dirty="0"/>
              <a:t>・ 私は、加湿器の後ろに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フィルターを設置した。もちろん、私は、水滴を発生させないために蒸気式加湿器を選んだ。</a:t>
            </a:r>
            <a:endParaRPr kumimoji="1" lang="en-US" altLang="ja-JP" dirty="0"/>
          </a:p>
          <a:p>
            <a:r>
              <a:rPr kumimoji="1" lang="ja-JP" altLang="en-US" dirty="0"/>
              <a:t>・ 私は、蒸気が空気とすぐに混合すると信じていた。 ・ しかし、複数の蒸気は、期待と異なり、小さな水滴に戻った。また、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フィルターはそれらを捕集した。</a:t>
            </a:r>
            <a:endParaRPr kumimoji="1" lang="en-US" altLang="ja-JP" dirty="0"/>
          </a:p>
          <a:p>
            <a:r>
              <a:rPr kumimoji="1" lang="ja-JP" altLang="en-US" dirty="0"/>
              <a:t>・ そして、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フィルター紙は、濡れた。また、風量は著しく減少した。 ・ あなたは、私のショックを想像できますか？また、あなたは、この問題をどのように改善しますか？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8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HEPA</a:t>
            </a:r>
            <a:r>
              <a:rPr kumimoji="1" lang="ja-JP" altLang="en-US" dirty="0"/>
              <a:t>フィルターは何か？</a:t>
            </a:r>
          </a:p>
          <a:p>
            <a:r>
              <a:rPr kumimoji="1" lang="ja-JP" altLang="en-US" dirty="0"/>
              <a:t>・ 空気中の粒子のサイズ </a:t>
            </a:r>
            <a:r>
              <a:rPr kumimoji="1" lang="en-US" altLang="ja-JP" dirty="0"/>
              <a:t>{</a:t>
            </a:r>
            <a:r>
              <a:rPr kumimoji="1" lang="ja-JP" altLang="en-US" dirty="0"/>
              <a:t>大きさ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は、大きなサイズから小さなサイズまで及ぶ。</a:t>
            </a:r>
            <a:endParaRPr kumimoji="1" lang="en-US" altLang="ja-JP" dirty="0"/>
          </a:p>
          <a:p>
            <a:r>
              <a:rPr kumimoji="1" lang="ja-JP" altLang="en-US" dirty="0"/>
              <a:t>・ そのため、エアフィルターは、対象とされる粒子のサイズにより、分類される。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フィルターは、エアフィルターの一つである。対象とされる粒子のサイズは、非常に小さいが、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フィルターは、それらをほぼ完全に捕集する。</a:t>
            </a:r>
            <a:endParaRPr kumimoji="1" lang="en-US" altLang="ja-JP" dirty="0"/>
          </a:p>
          <a:p>
            <a:r>
              <a:rPr kumimoji="1" lang="ja-JP" altLang="en-US" dirty="0"/>
              <a:t>・ そのため、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フィルターは、クリーンルーム </a:t>
            </a:r>
            <a:r>
              <a:rPr kumimoji="1" lang="en-US" altLang="ja-JP" dirty="0"/>
              <a:t>{</a:t>
            </a:r>
            <a:r>
              <a:rPr kumimoji="1" lang="ja-JP" altLang="en-US" dirty="0"/>
              <a:t>清浄室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と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実験室のために使用される。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74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捕集率のテスト方法</a:t>
            </a:r>
          </a:p>
          <a:p>
            <a:r>
              <a:rPr kumimoji="1" lang="ja-JP" altLang="en-US" dirty="0"/>
              <a:t>・ 捕集率は、全てのフィルター仕様の中で、最も重要な仕様である。・ 捕集率は、右に示されるように測定される。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つの粒子発生器は、フィルターの上流側に、十分な距離をもって、設置される。また、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つの粒子計数器は、フィルターの上流側と下流側の両方に設置される。</a:t>
            </a:r>
            <a:endParaRPr kumimoji="1" lang="en-US" altLang="ja-JP" dirty="0"/>
          </a:p>
          <a:p>
            <a:r>
              <a:rPr kumimoji="1" lang="ja-JP" altLang="en-US" dirty="0"/>
              <a:t>・ 捕集率</a:t>
            </a:r>
            <a:r>
              <a:rPr kumimoji="1" lang="en-US" altLang="ja-JP" dirty="0"/>
              <a:t>=1</a:t>
            </a:r>
            <a:r>
              <a:rPr kumimoji="1" lang="ja-JP" altLang="en-US" dirty="0"/>
              <a:t>－</a:t>
            </a:r>
            <a:r>
              <a:rPr kumimoji="1" lang="en-US" altLang="ja-JP" dirty="0"/>
              <a:t>(</a:t>
            </a:r>
            <a:r>
              <a:rPr kumimoji="1" lang="ja-JP" altLang="en-US" dirty="0"/>
              <a:t>下流側の濃度／上流側の濃度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27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MPPS (</a:t>
            </a:r>
            <a:r>
              <a:rPr kumimoji="1" lang="ja-JP" altLang="en-US" dirty="0"/>
              <a:t>最も通過する粒子のサイズ</a:t>
            </a:r>
            <a:r>
              <a:rPr kumimoji="1" lang="en-US" altLang="ja-JP" dirty="0"/>
              <a:t>)</a:t>
            </a:r>
          </a:p>
          <a:p>
            <a:r>
              <a:rPr kumimoji="1" lang="ja-JP" altLang="en-US" dirty="0"/>
              <a:t>・ 捕集率は、対象とされる粒子のサイズにおいて、定義される。・ そのため、対象とされる粒子のサイズは、捕集率と同様に、重要な仕様である。</a:t>
            </a:r>
            <a:endParaRPr kumimoji="1" lang="en-US" altLang="ja-JP" dirty="0"/>
          </a:p>
          <a:p>
            <a:r>
              <a:rPr kumimoji="1" lang="ja-JP" altLang="en-US" dirty="0"/>
              <a:t>・ 一般に、この粒子のサイズは、</a:t>
            </a:r>
            <a:r>
              <a:rPr kumimoji="1" lang="en-US" altLang="ja-JP" dirty="0"/>
              <a:t>MPPS</a:t>
            </a:r>
            <a:r>
              <a:rPr kumimoji="1" lang="ja-JP" altLang="en-US" dirty="0"/>
              <a:t>に定義される。なぜなら、</a:t>
            </a:r>
            <a:r>
              <a:rPr kumimoji="1" lang="en-US" altLang="ja-JP" dirty="0"/>
              <a:t>MPPS</a:t>
            </a:r>
            <a:r>
              <a:rPr kumimoji="1" lang="ja-JP" altLang="en-US" dirty="0"/>
              <a:t>における捕集率は、他の粒子のサイズにおける捕集率よりも小さいから。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フィルターは、複数の仕様を持つ。</a:t>
            </a:r>
            <a:r>
              <a:rPr kumimoji="1" lang="en-US" altLang="ja-JP" dirty="0"/>
              <a:t>JIS (</a:t>
            </a:r>
            <a:r>
              <a:rPr kumimoji="1" lang="ja-JP" altLang="en-US" dirty="0"/>
              <a:t>日本工業規格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</a:t>
            </a:r>
            <a:r>
              <a:rPr kumimoji="1" lang="en-US" altLang="ja-JP" dirty="0"/>
              <a:t>EN (</a:t>
            </a:r>
            <a:r>
              <a:rPr kumimoji="1" lang="ja-JP" altLang="en-US" dirty="0"/>
              <a:t>ヨーロッパ規格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、また他のように。また、もちろん、これらの仕様は、</a:t>
            </a:r>
            <a:r>
              <a:rPr kumimoji="1" lang="en-US" altLang="ja-JP" dirty="0"/>
              <a:t> </a:t>
            </a:r>
            <a:r>
              <a:rPr kumimoji="1" lang="ja-JP" altLang="en-US" dirty="0"/>
              <a:t>対象とされる粒子のサイズにおける捕集率を定義している。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7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JIS</a:t>
            </a:r>
            <a:r>
              <a:rPr kumimoji="1" lang="ja-JP" altLang="en-US" dirty="0"/>
              <a:t>における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フィルターの仕様 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JIS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フィルターのために、</a:t>
            </a:r>
            <a:r>
              <a:rPr kumimoji="1" lang="en-US" altLang="ja-JP" dirty="0"/>
              <a:t>Z8122</a:t>
            </a:r>
            <a:r>
              <a:rPr kumimoji="1" lang="ja-JP" altLang="en-US" dirty="0"/>
              <a:t>を持つ。それは、非常に簡単である。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80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EN</a:t>
            </a:r>
            <a:r>
              <a:rPr kumimoji="1" lang="ja-JP" altLang="en-US" dirty="0"/>
              <a:t>における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フィルターの仕様 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EN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フィルターのために、</a:t>
            </a:r>
            <a:r>
              <a:rPr kumimoji="1" lang="en-US" altLang="ja-JP" dirty="0"/>
              <a:t>1822</a:t>
            </a:r>
            <a:r>
              <a:rPr kumimoji="1" lang="ja-JP" altLang="en-US" dirty="0"/>
              <a:t>を持つ。それは、</a:t>
            </a:r>
            <a:r>
              <a:rPr kumimoji="1" lang="en-US" altLang="ja-JP" dirty="0"/>
              <a:t>JIS</a:t>
            </a:r>
            <a:r>
              <a:rPr kumimoji="1" lang="ja-JP" altLang="en-US" dirty="0"/>
              <a:t>より、もっと複雑である。 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H13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JIS</a:t>
            </a:r>
            <a:r>
              <a:rPr kumimoji="1" lang="ja-JP" altLang="en-US" dirty="0"/>
              <a:t> </a:t>
            </a:r>
            <a:r>
              <a:rPr kumimoji="1" lang="en-US" altLang="ja-JP" dirty="0"/>
              <a:t>Z8122</a:t>
            </a:r>
            <a:r>
              <a:rPr kumimoji="1" lang="ja-JP" altLang="en-US" dirty="0"/>
              <a:t>の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フィルターに相当する。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088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IEST (</a:t>
            </a:r>
            <a:r>
              <a:rPr kumimoji="1" lang="ja-JP" altLang="en-US" dirty="0"/>
              <a:t>アメリカ合衆国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における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フィルターの仕様 </a:t>
            </a:r>
            <a:endParaRPr kumimoji="1" lang="en-US" altLang="ja-JP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IEST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フィルターのために</a:t>
            </a:r>
            <a:r>
              <a:rPr kumimoji="1" lang="en-US" altLang="ja-JP" dirty="0"/>
              <a:t>RP-CC001.4</a:t>
            </a:r>
            <a:r>
              <a:rPr kumimoji="1" lang="ja-JP" altLang="en-US" dirty="0"/>
              <a:t>を持つ。それも、</a:t>
            </a:r>
            <a:r>
              <a:rPr kumimoji="1" lang="en-US" altLang="ja-JP" dirty="0"/>
              <a:t>JIS</a:t>
            </a:r>
            <a:r>
              <a:rPr kumimoji="1" lang="ja-JP" altLang="en-US" dirty="0"/>
              <a:t>より複雑である。</a:t>
            </a:r>
            <a:endParaRPr kumimoji="1" lang="en-US" altLang="ja-JP" dirty="0"/>
          </a:p>
          <a:p>
            <a:r>
              <a:rPr kumimoji="1" lang="ja-JP" altLang="en-US" dirty="0"/>
              <a:t>・ タイプ</a:t>
            </a:r>
            <a:r>
              <a:rPr kumimoji="1" lang="en-US" altLang="ja-JP" dirty="0"/>
              <a:t>A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JIS Z8122</a:t>
            </a:r>
            <a:r>
              <a:rPr kumimoji="1" lang="ja-JP" altLang="en-US" dirty="0"/>
              <a:t>の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に相当する。</a:t>
            </a:r>
            <a:endParaRPr kumimoji="1" lang="en-US" altLang="ja-JP" dirty="0"/>
          </a:p>
          <a:p>
            <a:r>
              <a:rPr kumimoji="1" lang="ja-JP" altLang="en-US" dirty="0"/>
              <a:t>・ タイプ </a:t>
            </a:r>
            <a:r>
              <a:rPr kumimoji="1" lang="en-US" altLang="ja-JP" dirty="0"/>
              <a:t>{</a:t>
            </a:r>
            <a:r>
              <a:rPr kumimoji="1" lang="ja-JP" altLang="en-US" dirty="0"/>
              <a:t>形式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は、テスト方法を示す。例えば、タイプ</a:t>
            </a:r>
            <a:r>
              <a:rPr kumimoji="1" lang="en-US" altLang="ja-JP" dirty="0"/>
              <a:t>A</a:t>
            </a:r>
            <a:r>
              <a:rPr kumimoji="1" lang="ja-JP" altLang="en-US" dirty="0"/>
              <a:t>は、定格の気流においてテストされ、タイプ</a:t>
            </a:r>
            <a:r>
              <a:rPr kumimoji="1" lang="en-US" altLang="ja-JP" dirty="0"/>
              <a:t>B</a:t>
            </a:r>
            <a:r>
              <a:rPr kumimoji="1" lang="ja-JP" altLang="en-US" dirty="0"/>
              <a:t>は、さらに定格の気流の</a:t>
            </a:r>
            <a:r>
              <a:rPr kumimoji="1" lang="en-US" altLang="ja-JP" dirty="0"/>
              <a:t>20%</a:t>
            </a:r>
            <a:r>
              <a:rPr kumimoji="1" lang="ja-JP" altLang="en-US" dirty="0"/>
              <a:t>でテストされ、タイプ</a:t>
            </a:r>
            <a:r>
              <a:rPr kumimoji="1" lang="en-US" altLang="ja-JP" dirty="0"/>
              <a:t>C</a:t>
            </a:r>
            <a:r>
              <a:rPr kumimoji="1" lang="ja-JP" altLang="en-US" dirty="0"/>
              <a:t>は、さらにスキャンテストされる。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329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特殊な形式の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HEPA</a:t>
            </a:r>
            <a:r>
              <a:rPr kumimoji="1" lang="ja-JP" altLang="en-US" dirty="0"/>
              <a:t>フィルターは、下に示される、複数の特殊な仕様を持つ。</a:t>
            </a:r>
            <a:endParaRPr kumimoji="1" lang="en-US" altLang="ja-JP" dirty="0"/>
          </a:p>
          <a:p>
            <a:r>
              <a:rPr kumimoji="1" lang="ja-JP" altLang="en-US" dirty="0"/>
              <a:t>・ あなたは、多くの種類のものから、最適なものを選ぶことができる。 </a:t>
            </a:r>
            <a:endParaRPr kumimoji="1" lang="en-US" altLang="ja-JP" dirty="0"/>
          </a:p>
          <a:p>
            <a:r>
              <a:rPr kumimoji="1" lang="ja-JP" altLang="en-US" dirty="0"/>
              <a:t>・ 圧力損失 </a:t>
            </a:r>
            <a:r>
              <a:rPr kumimoji="1" lang="en-US" altLang="ja-JP" dirty="0"/>
              <a:t>(</a:t>
            </a:r>
            <a:r>
              <a:rPr kumimoji="1" lang="ja-JP" altLang="en-US" dirty="0"/>
              <a:t>定格の空気量において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、耐熱性、耐湿性、厚さ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91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捕集率の問題</a:t>
            </a:r>
          </a:p>
          <a:p>
            <a:r>
              <a:rPr kumimoji="1" lang="ja-JP" altLang="en-US" dirty="0"/>
              <a:t>・ 捕集率は平均値として測定される。・ もし、フィルター紙は、親指により傷ついているなら、捕集率は、どのようになるのか？</a:t>
            </a:r>
            <a:endParaRPr kumimoji="1" lang="en-US" altLang="ja-JP" dirty="0"/>
          </a:p>
          <a:p>
            <a:r>
              <a:rPr kumimoji="1" lang="ja-JP" altLang="en-US" dirty="0"/>
              <a:t>・ もし、条件は、下のように示されるなら、捕集率は、</a:t>
            </a:r>
            <a:r>
              <a:rPr kumimoji="1" lang="en-US" altLang="ja-JP" dirty="0"/>
              <a:t>99.98686%</a:t>
            </a:r>
            <a:r>
              <a:rPr kumimoji="1" lang="ja-JP" altLang="en-US" dirty="0"/>
              <a:t>になるだろう！</a:t>
            </a:r>
            <a:endParaRPr kumimoji="1" lang="en-US" altLang="ja-JP" dirty="0"/>
          </a:p>
          <a:p>
            <a:r>
              <a:rPr kumimoji="1" lang="ja-JP" altLang="en-US" dirty="0"/>
              <a:t>・ 小さな傷ついた面積は、平均値により検出されることはできない。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291830-CE62-424B-BDFE-B1FA29B9C0D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9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11/10/2019, 17/02/2020, 03/08/2021 , 01/09/2021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can test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6448906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Scan test is done for detecting small damaged spot.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Scan test is done shown as right.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scan test, sampling tube is moved on all filter surface. Sampling inlet area and moving speed are defined.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filter is not damaged, collection rate is expected 99.99% or more.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9054B89-B11E-4C95-9A50-55AC8EC45868}"/>
              </a:ext>
            </a:extLst>
          </p:cNvPr>
          <p:cNvSpPr/>
          <p:nvPr/>
        </p:nvSpPr>
        <p:spPr>
          <a:xfrm>
            <a:off x="9706648" y="3711583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04235BE-CD05-42B4-861A-F97FA994D334}"/>
              </a:ext>
            </a:extLst>
          </p:cNvPr>
          <p:cNvSpPr/>
          <p:nvPr/>
        </p:nvSpPr>
        <p:spPr>
          <a:xfrm>
            <a:off x="7353395" y="3605565"/>
            <a:ext cx="4671752" cy="1325218"/>
          </a:xfrm>
          <a:prstGeom prst="rect">
            <a:avLst/>
          </a:prstGeom>
          <a:noFill/>
          <a:ln w="254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0CDBB03-8BB9-41FF-9AD7-ABBCB0B50E79}"/>
              </a:ext>
            </a:extLst>
          </p:cNvPr>
          <p:cNvSpPr/>
          <p:nvPr/>
        </p:nvSpPr>
        <p:spPr>
          <a:xfrm>
            <a:off x="7372597" y="5297630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EC7A331-0049-4C76-954B-B74ADD021F1C}"/>
              </a:ext>
            </a:extLst>
          </p:cNvPr>
          <p:cNvSpPr/>
          <p:nvPr/>
        </p:nvSpPr>
        <p:spPr>
          <a:xfrm flipH="1">
            <a:off x="7577419" y="4016884"/>
            <a:ext cx="72000" cy="128074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雲 31">
            <a:extLst>
              <a:ext uri="{FF2B5EF4-FFF2-40B4-BE49-F238E27FC236}">
                <a16:creationId xmlns:a16="http://schemas.microsoft.com/office/drawing/2014/main" id="{E78C2845-9A8F-46B7-AFF2-6528AF282F4E}"/>
              </a:ext>
            </a:extLst>
          </p:cNvPr>
          <p:cNvSpPr/>
          <p:nvPr/>
        </p:nvSpPr>
        <p:spPr>
          <a:xfrm>
            <a:off x="7847011" y="4001073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1676F2A-9AFB-43DE-B8CE-C17C5D94B43B}"/>
              </a:ext>
            </a:extLst>
          </p:cNvPr>
          <p:cNvSpPr/>
          <p:nvPr/>
        </p:nvSpPr>
        <p:spPr>
          <a:xfrm>
            <a:off x="7577420" y="409594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67D2F87-2E4D-4CF1-8B2D-4F7EF571C33B}"/>
              </a:ext>
            </a:extLst>
          </p:cNvPr>
          <p:cNvSpPr/>
          <p:nvPr/>
        </p:nvSpPr>
        <p:spPr>
          <a:xfrm>
            <a:off x="7577420" y="435778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雲 34">
            <a:extLst>
              <a:ext uri="{FF2B5EF4-FFF2-40B4-BE49-F238E27FC236}">
                <a16:creationId xmlns:a16="http://schemas.microsoft.com/office/drawing/2014/main" id="{D7824165-28DB-4EA5-A6AD-C9372C92FAF8}"/>
              </a:ext>
            </a:extLst>
          </p:cNvPr>
          <p:cNvSpPr/>
          <p:nvPr/>
        </p:nvSpPr>
        <p:spPr>
          <a:xfrm>
            <a:off x="7825966" y="4300460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吹き出し: 四角形 35">
            <a:extLst>
              <a:ext uri="{FF2B5EF4-FFF2-40B4-BE49-F238E27FC236}">
                <a16:creationId xmlns:a16="http://schemas.microsoft.com/office/drawing/2014/main" id="{FF389D2F-648D-44C8-9D32-D7A546B844E9}"/>
              </a:ext>
            </a:extLst>
          </p:cNvPr>
          <p:cNvSpPr/>
          <p:nvPr/>
        </p:nvSpPr>
        <p:spPr>
          <a:xfrm>
            <a:off x="9258161" y="2734340"/>
            <a:ext cx="1303719" cy="486707"/>
          </a:xfrm>
          <a:prstGeom prst="wedgeRectCallout">
            <a:avLst>
              <a:gd name="adj1" fmla="val -9099"/>
              <a:gd name="adj2" fmla="val 16771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HEPA filter</a:t>
            </a:r>
            <a:endParaRPr kumimoji="1" lang="ja-JP" altLang="en-US" dirty="0"/>
          </a:p>
        </p:txBody>
      </p:sp>
      <p:sp>
        <p:nvSpPr>
          <p:cNvPr id="37" name="吹き出し: 四角形 36">
            <a:extLst>
              <a:ext uri="{FF2B5EF4-FFF2-40B4-BE49-F238E27FC236}">
                <a16:creationId xmlns:a16="http://schemas.microsoft.com/office/drawing/2014/main" id="{D1A52A21-10FA-4593-8A06-F94B916B2CDD}"/>
              </a:ext>
            </a:extLst>
          </p:cNvPr>
          <p:cNvSpPr/>
          <p:nvPr/>
        </p:nvSpPr>
        <p:spPr>
          <a:xfrm>
            <a:off x="8027529" y="5953666"/>
            <a:ext cx="1303719" cy="486707"/>
          </a:xfrm>
          <a:prstGeom prst="wedgeRectCallout">
            <a:avLst>
              <a:gd name="adj1" fmla="val -74159"/>
              <a:gd name="adj2" fmla="val -4145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generator</a:t>
            </a:r>
            <a:endParaRPr kumimoji="1" lang="ja-JP" altLang="en-US" dirty="0"/>
          </a:p>
        </p:txBody>
      </p:sp>
      <p:sp>
        <p:nvSpPr>
          <p:cNvPr id="38" name="吹き出し: 四角形 37">
            <a:extLst>
              <a:ext uri="{FF2B5EF4-FFF2-40B4-BE49-F238E27FC236}">
                <a16:creationId xmlns:a16="http://schemas.microsoft.com/office/drawing/2014/main" id="{65DB2B96-F3EC-4020-A7B9-F8F7491114DF}"/>
              </a:ext>
            </a:extLst>
          </p:cNvPr>
          <p:cNvSpPr/>
          <p:nvPr/>
        </p:nvSpPr>
        <p:spPr>
          <a:xfrm>
            <a:off x="7353635" y="2734340"/>
            <a:ext cx="1303719" cy="486707"/>
          </a:xfrm>
          <a:prstGeom prst="wedgeRectCallout">
            <a:avLst>
              <a:gd name="adj1" fmla="val -4734"/>
              <a:gd name="adj2" fmla="val 20843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lord</a:t>
            </a:r>
            <a:endParaRPr kumimoji="1" lang="ja-JP" altLang="en-US" dirty="0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44B7C118-AAD8-41BC-9A74-1691043B1229}"/>
              </a:ext>
            </a:extLst>
          </p:cNvPr>
          <p:cNvSpPr/>
          <p:nvPr/>
        </p:nvSpPr>
        <p:spPr>
          <a:xfrm>
            <a:off x="9258161" y="4030141"/>
            <a:ext cx="432000" cy="43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0A3229DD-43CF-4420-B690-F93E617BACE3}"/>
              </a:ext>
            </a:extLst>
          </p:cNvPr>
          <p:cNvSpPr/>
          <p:nvPr/>
        </p:nvSpPr>
        <p:spPr>
          <a:xfrm>
            <a:off x="10262356" y="4048753"/>
            <a:ext cx="432000" cy="43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08C5CE4-D850-4B6F-AF40-CBFFEBCDA6E7}"/>
              </a:ext>
            </a:extLst>
          </p:cNvPr>
          <p:cNvSpPr/>
          <p:nvPr/>
        </p:nvSpPr>
        <p:spPr>
          <a:xfrm flipH="1">
            <a:off x="10504083" y="4245078"/>
            <a:ext cx="118678" cy="108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BA383E5B-DFF9-4CA7-BE25-8FA5536FCE39}"/>
              </a:ext>
            </a:extLst>
          </p:cNvPr>
          <p:cNvSpPr/>
          <p:nvPr/>
        </p:nvSpPr>
        <p:spPr>
          <a:xfrm rot="5400000">
            <a:off x="10273931" y="4172737"/>
            <a:ext cx="302903" cy="211189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吹き出し: 四角形 42">
            <a:extLst>
              <a:ext uri="{FF2B5EF4-FFF2-40B4-BE49-F238E27FC236}">
                <a16:creationId xmlns:a16="http://schemas.microsoft.com/office/drawing/2014/main" id="{B301AF59-72BC-4C1A-B052-104693F992C5}"/>
              </a:ext>
            </a:extLst>
          </p:cNvPr>
          <p:cNvSpPr/>
          <p:nvPr/>
        </p:nvSpPr>
        <p:spPr>
          <a:xfrm>
            <a:off x="10721428" y="2734340"/>
            <a:ext cx="1303719" cy="486707"/>
          </a:xfrm>
          <a:prstGeom prst="wedgeRectCallout">
            <a:avLst>
              <a:gd name="adj1" fmla="val -71999"/>
              <a:gd name="adj2" fmla="val 25527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Sampling</a:t>
            </a:r>
          </a:p>
          <a:p>
            <a:pPr algn="ctr"/>
            <a:r>
              <a:rPr kumimoji="1" lang="en-US" altLang="ja-JP" dirty="0"/>
              <a:t>inlet</a:t>
            </a:r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75253BC-18D3-4EA5-A655-F92C1656AF8D}"/>
              </a:ext>
            </a:extLst>
          </p:cNvPr>
          <p:cNvSpPr/>
          <p:nvPr/>
        </p:nvSpPr>
        <p:spPr>
          <a:xfrm>
            <a:off x="9887535" y="5060331"/>
            <a:ext cx="913717" cy="52949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吹き出し: 四角形 44">
            <a:extLst>
              <a:ext uri="{FF2B5EF4-FFF2-40B4-BE49-F238E27FC236}">
                <a16:creationId xmlns:a16="http://schemas.microsoft.com/office/drawing/2014/main" id="{EF48BD34-C8E3-40FC-A20E-AA6F946ED19D}"/>
              </a:ext>
            </a:extLst>
          </p:cNvPr>
          <p:cNvSpPr/>
          <p:nvPr/>
        </p:nvSpPr>
        <p:spPr>
          <a:xfrm>
            <a:off x="10736168" y="5953666"/>
            <a:ext cx="1303719" cy="486707"/>
          </a:xfrm>
          <a:prstGeom prst="wedgeRectCallout">
            <a:avLst>
              <a:gd name="adj1" fmla="val -51452"/>
              <a:gd name="adj2" fmla="val -1537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counter</a:t>
            </a:r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85B1A2C-EE01-4305-B032-939C36BEAB99}"/>
              </a:ext>
            </a:extLst>
          </p:cNvPr>
          <p:cNvSpPr/>
          <p:nvPr/>
        </p:nvSpPr>
        <p:spPr>
          <a:xfrm flipH="1">
            <a:off x="8827685" y="4242730"/>
            <a:ext cx="118678" cy="108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48B89047-0AED-40F5-9D4F-EB2E9A3842B1}"/>
              </a:ext>
            </a:extLst>
          </p:cNvPr>
          <p:cNvSpPr/>
          <p:nvPr/>
        </p:nvSpPr>
        <p:spPr>
          <a:xfrm rot="5400000">
            <a:off x="8597533" y="4170389"/>
            <a:ext cx="302903" cy="211189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B8056DD-23D4-43B5-B24B-116D7C48E882}"/>
              </a:ext>
            </a:extLst>
          </p:cNvPr>
          <p:cNvSpPr/>
          <p:nvPr/>
        </p:nvSpPr>
        <p:spPr>
          <a:xfrm>
            <a:off x="8211137" y="5057983"/>
            <a:ext cx="913717" cy="52949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吹き出し: 四角形 48">
            <a:extLst>
              <a:ext uri="{FF2B5EF4-FFF2-40B4-BE49-F238E27FC236}">
                <a16:creationId xmlns:a16="http://schemas.microsoft.com/office/drawing/2014/main" id="{3C042421-4A5B-43F6-86F8-7AA439E132C9}"/>
              </a:ext>
            </a:extLst>
          </p:cNvPr>
          <p:cNvSpPr/>
          <p:nvPr/>
        </p:nvSpPr>
        <p:spPr>
          <a:xfrm>
            <a:off x="9377545" y="5953666"/>
            <a:ext cx="1303719" cy="486707"/>
          </a:xfrm>
          <a:prstGeom prst="wedgeRectCallout">
            <a:avLst>
              <a:gd name="adj1" fmla="val -71953"/>
              <a:gd name="adj2" fmla="val -14801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counter</a:t>
            </a:r>
            <a:endParaRPr kumimoji="1" lang="ja-JP" altLang="en-US" dirty="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E276995-112F-46D1-9A37-5BEF53B1BF27}"/>
              </a:ext>
            </a:extLst>
          </p:cNvPr>
          <p:cNvCxnSpPr>
            <a:cxnSpLocks/>
          </p:cNvCxnSpPr>
          <p:nvPr/>
        </p:nvCxnSpPr>
        <p:spPr>
          <a:xfrm>
            <a:off x="10317574" y="3697515"/>
            <a:ext cx="0" cy="1113182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D96C823-82C4-4805-9B7B-E5AD6F8E04AB}"/>
              </a:ext>
            </a:extLst>
          </p:cNvPr>
          <p:cNvSpPr txBox="1"/>
          <p:nvPr/>
        </p:nvSpPr>
        <p:spPr>
          <a:xfrm>
            <a:off x="10325119" y="3755200"/>
            <a:ext cx="111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Scan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95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omponents of 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7168140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has frame, separator and filter paper. In case of thin type HEPA filter, it does not have separator.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Most important component is filter paper.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 paper is folded. So, filter paper area is around 10m2 in case of filter size of W610 x L610 x H150.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filter paper thickness is only around 1mm. 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2EAFE9-0BB0-44F7-939F-83F842817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592" y="2526676"/>
            <a:ext cx="4191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3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paper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11373288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Why can HEPA filter almost fully catch very small particle?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Even if HEPA filter paper thickness is only around 1mm. Also, even if gap between HEPA filter fibers is larger than particle.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Already you may know its principle or theory, such as collision (clash) by inertia force, obstruction, absorption by electrostatic force, collision by Brownian motion.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can you feel actually?</a:t>
            </a:r>
          </a:p>
        </p:txBody>
      </p:sp>
    </p:spTree>
    <p:extLst>
      <p:ext uri="{BB962C8B-B14F-4D97-AF65-F5344CB8AC3E}">
        <p14:creationId xmlns:p14="http://schemas.microsoft.com/office/powerpoint/2010/main" val="264868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>
            <a:extLst>
              <a:ext uri="{FF2B5EF4-FFF2-40B4-BE49-F238E27FC236}">
                <a16:creationId xmlns:a16="http://schemas.microsoft.com/office/drawing/2014/main" id="{25E64062-E4FE-4BA1-9414-F9CE52B3B7A4}"/>
              </a:ext>
            </a:extLst>
          </p:cNvPr>
          <p:cNvSpPr/>
          <p:nvPr/>
        </p:nvSpPr>
        <p:spPr>
          <a:xfrm>
            <a:off x="1491889" y="527417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6963A31-FD92-44D4-9684-0028783A3E45}"/>
              </a:ext>
            </a:extLst>
          </p:cNvPr>
          <p:cNvSpPr/>
          <p:nvPr/>
        </p:nvSpPr>
        <p:spPr>
          <a:xfrm>
            <a:off x="10073734" y="3777367"/>
            <a:ext cx="108000" cy="10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395292E5-4DE7-4051-B0FA-F339523A4658}"/>
              </a:ext>
            </a:extLst>
          </p:cNvPr>
          <p:cNvCxnSpPr>
            <a:cxnSpLocks/>
          </p:cNvCxnSpPr>
          <p:nvPr/>
        </p:nvCxnSpPr>
        <p:spPr>
          <a:xfrm>
            <a:off x="1585742" y="5941533"/>
            <a:ext cx="8636742" cy="0"/>
          </a:xfrm>
          <a:prstGeom prst="straightConnector1">
            <a:avLst/>
          </a:prstGeom>
          <a:ln>
            <a:solidFill>
              <a:schemeClr val="accent5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4C811-62BD-4E71-98E3-6BEA00E2A7D7}"/>
              </a:ext>
            </a:extLst>
          </p:cNvPr>
          <p:cNvSpPr txBox="1"/>
          <p:nvPr/>
        </p:nvSpPr>
        <p:spPr>
          <a:xfrm>
            <a:off x="4149516" y="5931672"/>
            <a:ext cx="352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D: </a:t>
            </a: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384,400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km</a:t>
            </a: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(30)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829BC431-25E1-443E-816D-79CEBC5F0E4C}"/>
              </a:ext>
            </a:extLst>
          </p:cNvPr>
          <p:cNvSpPr txBox="1">
            <a:spLocks/>
          </p:cNvSpPr>
          <p:nvPr/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Scale image of Earth and Moon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B6F9BF8-4982-4466-B549-AE2B77C3231C}"/>
              </a:ext>
            </a:extLst>
          </p:cNvPr>
          <p:cNvSpPr txBox="1"/>
          <p:nvPr/>
        </p:nvSpPr>
        <p:spPr>
          <a:xfrm>
            <a:off x="591164" y="4019426"/>
            <a:ext cx="1895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Earth</a:t>
            </a:r>
            <a:endParaRPr kumimoji="1" lang="ja-JP" altLang="en-US" sz="2400" dirty="0">
              <a:solidFill>
                <a:srgbClr val="EF755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R:12,742 km</a:t>
            </a: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(1)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05A7B0D-4906-45E1-A8FD-D30E56E7CDED}"/>
              </a:ext>
            </a:extLst>
          </p:cNvPr>
          <p:cNvSpPr txBox="1"/>
          <p:nvPr/>
        </p:nvSpPr>
        <p:spPr>
          <a:xfrm>
            <a:off x="9038530" y="4019426"/>
            <a:ext cx="2218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Moon</a:t>
            </a:r>
            <a:endParaRPr kumimoji="1" lang="ja-JP" altLang="en-US" sz="2400" dirty="0">
              <a:solidFill>
                <a:srgbClr val="EF755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R:</a:t>
            </a: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3,474 km</a:t>
            </a: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(0.3)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FAB2FA6-F080-4C20-A81C-5C9269B1C4F4}"/>
              </a:ext>
            </a:extLst>
          </p:cNvPr>
          <p:cNvSpPr/>
          <p:nvPr/>
        </p:nvSpPr>
        <p:spPr>
          <a:xfrm>
            <a:off x="1782425" y="528057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DE6ACDF-AA26-43F8-9BA0-5952CA85CBBB}"/>
              </a:ext>
            </a:extLst>
          </p:cNvPr>
          <p:cNvSpPr/>
          <p:nvPr/>
        </p:nvSpPr>
        <p:spPr>
          <a:xfrm>
            <a:off x="2079522" y="527720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66B96F1F-A39F-4761-89CD-2049C732903A}"/>
              </a:ext>
            </a:extLst>
          </p:cNvPr>
          <p:cNvSpPr/>
          <p:nvPr/>
        </p:nvSpPr>
        <p:spPr>
          <a:xfrm>
            <a:off x="2370058" y="528360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6247F575-89FC-4818-971D-321805F04AE2}"/>
              </a:ext>
            </a:extLst>
          </p:cNvPr>
          <p:cNvSpPr/>
          <p:nvPr/>
        </p:nvSpPr>
        <p:spPr>
          <a:xfrm>
            <a:off x="2653077" y="5279922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F25B6F9-A2D5-4403-BAB7-46619368BC87}"/>
              </a:ext>
            </a:extLst>
          </p:cNvPr>
          <p:cNvSpPr/>
          <p:nvPr/>
        </p:nvSpPr>
        <p:spPr>
          <a:xfrm>
            <a:off x="2930166" y="5286322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55941CA-ECCC-4530-98FB-9F7F498E115F}"/>
              </a:ext>
            </a:extLst>
          </p:cNvPr>
          <p:cNvSpPr/>
          <p:nvPr/>
        </p:nvSpPr>
        <p:spPr>
          <a:xfrm>
            <a:off x="3227263" y="5282953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63F48AEC-6982-49BB-B247-6BB610E6D161}"/>
              </a:ext>
            </a:extLst>
          </p:cNvPr>
          <p:cNvSpPr/>
          <p:nvPr/>
        </p:nvSpPr>
        <p:spPr>
          <a:xfrm>
            <a:off x="3517799" y="5289353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C5889163-9F06-4B9C-BC65-845CB93B792B}"/>
              </a:ext>
            </a:extLst>
          </p:cNvPr>
          <p:cNvSpPr/>
          <p:nvPr/>
        </p:nvSpPr>
        <p:spPr>
          <a:xfrm>
            <a:off x="3800818" y="527925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1A32299-8B54-41C7-90AD-7BBCA58DECC3}"/>
              </a:ext>
            </a:extLst>
          </p:cNvPr>
          <p:cNvSpPr/>
          <p:nvPr/>
        </p:nvSpPr>
        <p:spPr>
          <a:xfrm>
            <a:off x="4091354" y="528565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E7FBBCE-3015-4CAF-BE1B-A7B195C420BF}"/>
              </a:ext>
            </a:extLst>
          </p:cNvPr>
          <p:cNvSpPr/>
          <p:nvPr/>
        </p:nvSpPr>
        <p:spPr>
          <a:xfrm>
            <a:off x="4375004" y="528228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6622C3C-013A-4A23-B355-EECD0A0F69B8}"/>
              </a:ext>
            </a:extLst>
          </p:cNvPr>
          <p:cNvSpPr/>
          <p:nvPr/>
        </p:nvSpPr>
        <p:spPr>
          <a:xfrm>
            <a:off x="4665540" y="528868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B270A836-DACB-44A6-AD49-2D35667E4226}"/>
              </a:ext>
            </a:extLst>
          </p:cNvPr>
          <p:cNvSpPr/>
          <p:nvPr/>
        </p:nvSpPr>
        <p:spPr>
          <a:xfrm>
            <a:off x="4948559" y="5285002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C47BED2E-64DA-464B-8872-7DE66047394E}"/>
              </a:ext>
            </a:extLst>
          </p:cNvPr>
          <p:cNvSpPr/>
          <p:nvPr/>
        </p:nvSpPr>
        <p:spPr>
          <a:xfrm>
            <a:off x="5239095" y="5291402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051DD2F1-B27E-4E25-ABFB-75E792702F6C}"/>
              </a:ext>
            </a:extLst>
          </p:cNvPr>
          <p:cNvSpPr/>
          <p:nvPr/>
        </p:nvSpPr>
        <p:spPr>
          <a:xfrm>
            <a:off x="5536192" y="5288033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72FD7F18-C061-476D-A64C-918B9FD78A08}"/>
              </a:ext>
            </a:extLst>
          </p:cNvPr>
          <p:cNvSpPr/>
          <p:nvPr/>
        </p:nvSpPr>
        <p:spPr>
          <a:xfrm>
            <a:off x="5806242" y="5288240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F994CFFD-AB8C-4BC0-A470-F8871CCD646B}"/>
              </a:ext>
            </a:extLst>
          </p:cNvPr>
          <p:cNvSpPr/>
          <p:nvPr/>
        </p:nvSpPr>
        <p:spPr>
          <a:xfrm>
            <a:off x="6096778" y="5281388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A084A781-CF98-42CD-8F8E-096CF33A6CE9}"/>
              </a:ext>
            </a:extLst>
          </p:cNvPr>
          <p:cNvSpPr/>
          <p:nvPr/>
        </p:nvSpPr>
        <p:spPr>
          <a:xfrm>
            <a:off x="6393875" y="5278019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9B0276A4-D148-4955-9879-B65FD2871DFE}"/>
              </a:ext>
            </a:extLst>
          </p:cNvPr>
          <p:cNvSpPr/>
          <p:nvPr/>
        </p:nvSpPr>
        <p:spPr>
          <a:xfrm>
            <a:off x="6684411" y="5284419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CE6099E-AE48-44E5-B18B-85325EA127B2}"/>
              </a:ext>
            </a:extLst>
          </p:cNvPr>
          <p:cNvSpPr/>
          <p:nvPr/>
        </p:nvSpPr>
        <p:spPr>
          <a:xfrm>
            <a:off x="6967430" y="528073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CFD3C459-5E25-4B40-B74D-3C17FFBA87D1}"/>
              </a:ext>
            </a:extLst>
          </p:cNvPr>
          <p:cNvSpPr/>
          <p:nvPr/>
        </p:nvSpPr>
        <p:spPr>
          <a:xfrm>
            <a:off x="7244519" y="528713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C62F90F4-290E-4436-BE04-8AF80B4D5284}"/>
              </a:ext>
            </a:extLst>
          </p:cNvPr>
          <p:cNvSpPr/>
          <p:nvPr/>
        </p:nvSpPr>
        <p:spPr>
          <a:xfrm>
            <a:off x="7541616" y="528376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A62A6FF9-1E52-4B56-9F70-C85CDD1DA8B3}"/>
              </a:ext>
            </a:extLst>
          </p:cNvPr>
          <p:cNvSpPr/>
          <p:nvPr/>
        </p:nvSpPr>
        <p:spPr>
          <a:xfrm>
            <a:off x="7832152" y="529016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B008AADA-50FC-47CF-AD8E-478DC4979B4A}"/>
              </a:ext>
            </a:extLst>
          </p:cNvPr>
          <p:cNvSpPr/>
          <p:nvPr/>
        </p:nvSpPr>
        <p:spPr>
          <a:xfrm>
            <a:off x="8115171" y="5280068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2A29BD90-F329-4301-84F6-88F8BDDD5734}"/>
              </a:ext>
            </a:extLst>
          </p:cNvPr>
          <p:cNvSpPr/>
          <p:nvPr/>
        </p:nvSpPr>
        <p:spPr>
          <a:xfrm>
            <a:off x="8405707" y="5286468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C420185C-4683-4E39-A167-E23BBEA53572}"/>
              </a:ext>
            </a:extLst>
          </p:cNvPr>
          <p:cNvSpPr/>
          <p:nvPr/>
        </p:nvSpPr>
        <p:spPr>
          <a:xfrm>
            <a:off x="8689357" y="5283099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BAF698E0-3377-47CF-832E-4934B866303A}"/>
              </a:ext>
            </a:extLst>
          </p:cNvPr>
          <p:cNvSpPr/>
          <p:nvPr/>
        </p:nvSpPr>
        <p:spPr>
          <a:xfrm>
            <a:off x="8979893" y="5289499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C25B7DBD-AFCC-4C2C-A04A-DB7816EB0366}"/>
              </a:ext>
            </a:extLst>
          </p:cNvPr>
          <p:cNvSpPr/>
          <p:nvPr/>
        </p:nvSpPr>
        <p:spPr>
          <a:xfrm>
            <a:off x="9262912" y="528581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ECFB8E87-477F-4A41-A71C-759CA1126A83}"/>
              </a:ext>
            </a:extLst>
          </p:cNvPr>
          <p:cNvSpPr/>
          <p:nvPr/>
        </p:nvSpPr>
        <p:spPr>
          <a:xfrm>
            <a:off x="9553448" y="5292215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0E0E1CA-3EEC-42DF-80E9-3B48D6647DD2}"/>
              </a:ext>
            </a:extLst>
          </p:cNvPr>
          <p:cNvSpPr/>
          <p:nvPr/>
        </p:nvSpPr>
        <p:spPr>
          <a:xfrm>
            <a:off x="9850545" y="5288846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DE7C8AF4-926B-4954-9686-F443A40A292E}"/>
              </a:ext>
            </a:extLst>
          </p:cNvPr>
          <p:cNvSpPr/>
          <p:nvPr/>
        </p:nvSpPr>
        <p:spPr>
          <a:xfrm>
            <a:off x="1401711" y="3695030"/>
            <a:ext cx="288000" cy="288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8FC5F08-68BE-4981-A18A-3CA87D5D880D}"/>
              </a:ext>
            </a:extLst>
          </p:cNvPr>
          <p:cNvSpPr txBox="1"/>
          <p:nvPr/>
        </p:nvSpPr>
        <p:spPr>
          <a:xfrm>
            <a:off x="-1" y="6300786"/>
            <a:ext cx="307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R:Radius, D:Distance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コンテンツ プレースホルダー 3">
            <a:extLst>
              <a:ext uri="{FF2B5EF4-FFF2-40B4-BE49-F238E27FC236}">
                <a16:creationId xmlns:a16="http://schemas.microsoft.com/office/drawing/2014/main" id="{EE870B02-497A-4E8E-B392-DD31F8CE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909482"/>
            <a:ext cx="11399424" cy="1073426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Distance between Earth and Moon is around 380,000km, it is very long.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However, in case of based on diameter of Earth, its distance is about 30 times of it.</a:t>
            </a:r>
          </a:p>
        </p:txBody>
      </p:sp>
    </p:spTree>
    <p:extLst>
      <p:ext uri="{BB962C8B-B14F-4D97-AF65-F5344CB8AC3E}">
        <p14:creationId xmlns:p14="http://schemas.microsoft.com/office/powerpoint/2010/main" val="426649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395292E5-4DE7-4051-B0FA-F339523A4658}"/>
              </a:ext>
            </a:extLst>
          </p:cNvPr>
          <p:cNvCxnSpPr>
            <a:cxnSpLocks/>
          </p:cNvCxnSpPr>
          <p:nvPr/>
        </p:nvCxnSpPr>
        <p:spPr>
          <a:xfrm>
            <a:off x="2489036" y="6140313"/>
            <a:ext cx="6897773" cy="0"/>
          </a:xfrm>
          <a:prstGeom prst="straightConnector1">
            <a:avLst/>
          </a:prstGeom>
          <a:ln>
            <a:solidFill>
              <a:schemeClr val="accent5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4C811-62BD-4E71-98E3-6BEA00E2A7D7}"/>
              </a:ext>
            </a:extLst>
          </p:cNvPr>
          <p:cNvSpPr txBox="1"/>
          <p:nvPr/>
        </p:nvSpPr>
        <p:spPr>
          <a:xfrm>
            <a:off x="5052810" y="6130452"/>
            <a:ext cx="352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D: </a:t>
            </a: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1mm=1000μm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(3,333)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829BC431-25E1-443E-816D-79CEBC5F0E4C}"/>
              </a:ext>
            </a:extLst>
          </p:cNvPr>
          <p:cNvSpPr txBox="1">
            <a:spLocks/>
          </p:cNvSpPr>
          <p:nvPr/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Scale image of Filter paper and Particle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B6F9BF8-4982-4466-B549-AE2B77C3231C}"/>
              </a:ext>
            </a:extLst>
          </p:cNvPr>
          <p:cNvSpPr txBox="1"/>
          <p:nvPr/>
        </p:nvSpPr>
        <p:spPr>
          <a:xfrm>
            <a:off x="1123675" y="4599105"/>
            <a:ext cx="1895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Particle</a:t>
            </a:r>
            <a:endParaRPr kumimoji="1" lang="ja-JP" altLang="en-US" sz="2400" dirty="0">
              <a:solidFill>
                <a:srgbClr val="EF755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R: 0.3μm</a:t>
            </a: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(1)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C407D58-1E41-4332-B563-3040F0E1D23D}"/>
              </a:ext>
            </a:extLst>
          </p:cNvPr>
          <p:cNvSpPr/>
          <p:nvPr/>
        </p:nvSpPr>
        <p:spPr>
          <a:xfrm>
            <a:off x="285026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97C512E-8E22-4CA8-B854-FABD57B9AD74}"/>
              </a:ext>
            </a:extLst>
          </p:cNvPr>
          <p:cNvSpPr/>
          <p:nvPr/>
        </p:nvSpPr>
        <p:spPr>
          <a:xfrm>
            <a:off x="288567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0754B6C-FF6F-4ACB-8864-D07BF1C31709}"/>
              </a:ext>
            </a:extLst>
          </p:cNvPr>
          <p:cNvSpPr/>
          <p:nvPr/>
        </p:nvSpPr>
        <p:spPr>
          <a:xfrm>
            <a:off x="255581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E7564720-3AC5-44FA-A9EA-CE240BC7D08D}"/>
              </a:ext>
            </a:extLst>
          </p:cNvPr>
          <p:cNvSpPr/>
          <p:nvPr/>
        </p:nvSpPr>
        <p:spPr>
          <a:xfrm>
            <a:off x="259122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8A6F1880-50B2-49A0-88F6-DE066790CCAC}"/>
              </a:ext>
            </a:extLst>
          </p:cNvPr>
          <p:cNvSpPr/>
          <p:nvPr/>
        </p:nvSpPr>
        <p:spPr>
          <a:xfrm>
            <a:off x="262902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07400675-06B3-423D-A3B5-FD4754EB00EA}"/>
              </a:ext>
            </a:extLst>
          </p:cNvPr>
          <p:cNvSpPr/>
          <p:nvPr/>
        </p:nvSpPr>
        <p:spPr>
          <a:xfrm>
            <a:off x="266681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6AB10BA-7C68-4308-A7E5-2DFCB1AD18E5}"/>
              </a:ext>
            </a:extLst>
          </p:cNvPr>
          <p:cNvSpPr/>
          <p:nvPr/>
        </p:nvSpPr>
        <p:spPr>
          <a:xfrm>
            <a:off x="270460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89B0EB47-D0B6-4F62-8709-A5D3698A1214}"/>
              </a:ext>
            </a:extLst>
          </p:cNvPr>
          <p:cNvSpPr/>
          <p:nvPr/>
        </p:nvSpPr>
        <p:spPr>
          <a:xfrm>
            <a:off x="2742396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251D8226-998A-4312-9E5D-9BB09C41476A}"/>
              </a:ext>
            </a:extLst>
          </p:cNvPr>
          <p:cNvSpPr/>
          <p:nvPr/>
        </p:nvSpPr>
        <p:spPr>
          <a:xfrm>
            <a:off x="278018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1A1FCB31-E2BC-42EB-8D4F-93307032B533}"/>
              </a:ext>
            </a:extLst>
          </p:cNvPr>
          <p:cNvSpPr/>
          <p:nvPr/>
        </p:nvSpPr>
        <p:spPr>
          <a:xfrm>
            <a:off x="281559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E1F23EB3-1665-4E64-A392-45A2EA8E9DFC}"/>
              </a:ext>
            </a:extLst>
          </p:cNvPr>
          <p:cNvSpPr/>
          <p:nvPr/>
        </p:nvSpPr>
        <p:spPr>
          <a:xfrm>
            <a:off x="321340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C4FC2B13-B2BC-4823-AD97-F30C3813E822}"/>
              </a:ext>
            </a:extLst>
          </p:cNvPr>
          <p:cNvSpPr/>
          <p:nvPr/>
        </p:nvSpPr>
        <p:spPr>
          <a:xfrm>
            <a:off x="324881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03B991CB-0F5E-43DB-BED2-39DE3BAEAD23}"/>
              </a:ext>
            </a:extLst>
          </p:cNvPr>
          <p:cNvSpPr/>
          <p:nvPr/>
        </p:nvSpPr>
        <p:spPr>
          <a:xfrm>
            <a:off x="292133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02341297-391E-439C-9D32-B7D80BF10724}"/>
              </a:ext>
            </a:extLst>
          </p:cNvPr>
          <p:cNvSpPr/>
          <p:nvPr/>
        </p:nvSpPr>
        <p:spPr>
          <a:xfrm>
            <a:off x="295674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C28DD7CF-052F-4B53-9719-F7799021DD4E}"/>
              </a:ext>
            </a:extLst>
          </p:cNvPr>
          <p:cNvSpPr/>
          <p:nvPr/>
        </p:nvSpPr>
        <p:spPr>
          <a:xfrm>
            <a:off x="299453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2645032F-7683-45AF-85B1-EB2090338C84}"/>
              </a:ext>
            </a:extLst>
          </p:cNvPr>
          <p:cNvSpPr/>
          <p:nvPr/>
        </p:nvSpPr>
        <p:spPr>
          <a:xfrm>
            <a:off x="303232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70305300-125A-42AC-B6A0-8BE04E1CCFE2}"/>
              </a:ext>
            </a:extLst>
          </p:cNvPr>
          <p:cNvSpPr/>
          <p:nvPr/>
        </p:nvSpPr>
        <p:spPr>
          <a:xfrm>
            <a:off x="306773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F8266A5F-12D2-4A54-9260-417C2225BFD5}"/>
              </a:ext>
            </a:extLst>
          </p:cNvPr>
          <p:cNvSpPr/>
          <p:nvPr/>
        </p:nvSpPr>
        <p:spPr>
          <a:xfrm>
            <a:off x="310553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3702395B-2962-4428-B7B2-4DA2F2CE16E1}"/>
              </a:ext>
            </a:extLst>
          </p:cNvPr>
          <p:cNvSpPr/>
          <p:nvPr/>
        </p:nvSpPr>
        <p:spPr>
          <a:xfrm>
            <a:off x="314094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26379D1E-C59F-4CAF-B419-475C693AFFF0}"/>
              </a:ext>
            </a:extLst>
          </p:cNvPr>
          <p:cNvSpPr/>
          <p:nvPr/>
        </p:nvSpPr>
        <p:spPr>
          <a:xfrm>
            <a:off x="317635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A03D6B05-53F6-4338-8DA9-8ADBC5EA45F2}"/>
              </a:ext>
            </a:extLst>
          </p:cNvPr>
          <p:cNvSpPr/>
          <p:nvPr/>
        </p:nvSpPr>
        <p:spPr>
          <a:xfrm>
            <a:off x="357647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EABD4D40-D425-467C-896B-895E28939762}"/>
              </a:ext>
            </a:extLst>
          </p:cNvPr>
          <p:cNvSpPr/>
          <p:nvPr/>
        </p:nvSpPr>
        <p:spPr>
          <a:xfrm>
            <a:off x="361188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EF937735-09DB-4579-9839-3589C8FAAAED}"/>
              </a:ext>
            </a:extLst>
          </p:cNvPr>
          <p:cNvSpPr/>
          <p:nvPr/>
        </p:nvSpPr>
        <p:spPr>
          <a:xfrm>
            <a:off x="328440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14FDAD15-1C5C-48E9-A8F4-0C0EC7A427F3}"/>
              </a:ext>
            </a:extLst>
          </p:cNvPr>
          <p:cNvSpPr/>
          <p:nvPr/>
        </p:nvSpPr>
        <p:spPr>
          <a:xfrm>
            <a:off x="331981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3C2D4E21-5BC8-4E43-A767-1C83EAC43DA2}"/>
              </a:ext>
            </a:extLst>
          </p:cNvPr>
          <p:cNvSpPr/>
          <p:nvPr/>
        </p:nvSpPr>
        <p:spPr>
          <a:xfrm>
            <a:off x="335761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93195870-44E3-4B19-B6AC-975E3B45AB9A}"/>
              </a:ext>
            </a:extLst>
          </p:cNvPr>
          <p:cNvSpPr/>
          <p:nvPr/>
        </p:nvSpPr>
        <p:spPr>
          <a:xfrm>
            <a:off x="339540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B827A526-FEAF-4610-A715-BCF2F9886DD3}"/>
              </a:ext>
            </a:extLst>
          </p:cNvPr>
          <p:cNvSpPr/>
          <p:nvPr/>
        </p:nvSpPr>
        <p:spPr>
          <a:xfrm>
            <a:off x="343319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2" name="楕円 141">
            <a:extLst>
              <a:ext uri="{FF2B5EF4-FFF2-40B4-BE49-F238E27FC236}">
                <a16:creationId xmlns:a16="http://schemas.microsoft.com/office/drawing/2014/main" id="{5736DFE4-6688-473D-9826-E3A599581D49}"/>
              </a:ext>
            </a:extLst>
          </p:cNvPr>
          <p:cNvSpPr/>
          <p:nvPr/>
        </p:nvSpPr>
        <p:spPr>
          <a:xfrm>
            <a:off x="347098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3" name="楕円 142">
            <a:extLst>
              <a:ext uri="{FF2B5EF4-FFF2-40B4-BE49-F238E27FC236}">
                <a16:creationId xmlns:a16="http://schemas.microsoft.com/office/drawing/2014/main" id="{7BCBD498-CC12-41D1-8DE5-22243415ADBD}"/>
              </a:ext>
            </a:extLst>
          </p:cNvPr>
          <p:cNvSpPr/>
          <p:nvPr/>
        </p:nvSpPr>
        <p:spPr>
          <a:xfrm>
            <a:off x="350877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4" name="楕円 143">
            <a:extLst>
              <a:ext uri="{FF2B5EF4-FFF2-40B4-BE49-F238E27FC236}">
                <a16:creationId xmlns:a16="http://schemas.microsoft.com/office/drawing/2014/main" id="{21944854-0380-4ACD-A0E6-2858A47137DD}"/>
              </a:ext>
            </a:extLst>
          </p:cNvPr>
          <p:cNvSpPr/>
          <p:nvPr/>
        </p:nvSpPr>
        <p:spPr>
          <a:xfrm>
            <a:off x="354419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5" name="楕円 144">
            <a:extLst>
              <a:ext uri="{FF2B5EF4-FFF2-40B4-BE49-F238E27FC236}">
                <a16:creationId xmlns:a16="http://schemas.microsoft.com/office/drawing/2014/main" id="{15ECCE79-EDCC-4401-AD72-1678B926FA30}"/>
              </a:ext>
            </a:extLst>
          </p:cNvPr>
          <p:cNvSpPr/>
          <p:nvPr/>
        </p:nvSpPr>
        <p:spPr>
          <a:xfrm>
            <a:off x="394199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6" name="楕円 145">
            <a:extLst>
              <a:ext uri="{FF2B5EF4-FFF2-40B4-BE49-F238E27FC236}">
                <a16:creationId xmlns:a16="http://schemas.microsoft.com/office/drawing/2014/main" id="{1636CC28-DD46-4704-9917-69723363CF34}"/>
              </a:ext>
            </a:extLst>
          </p:cNvPr>
          <p:cNvSpPr/>
          <p:nvPr/>
        </p:nvSpPr>
        <p:spPr>
          <a:xfrm>
            <a:off x="397740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7" name="楕円 146">
            <a:extLst>
              <a:ext uri="{FF2B5EF4-FFF2-40B4-BE49-F238E27FC236}">
                <a16:creationId xmlns:a16="http://schemas.microsoft.com/office/drawing/2014/main" id="{2B95647A-2429-457F-83E4-D458BF99D654}"/>
              </a:ext>
            </a:extLst>
          </p:cNvPr>
          <p:cNvSpPr/>
          <p:nvPr/>
        </p:nvSpPr>
        <p:spPr>
          <a:xfrm>
            <a:off x="364754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8" name="楕円 147">
            <a:extLst>
              <a:ext uri="{FF2B5EF4-FFF2-40B4-BE49-F238E27FC236}">
                <a16:creationId xmlns:a16="http://schemas.microsoft.com/office/drawing/2014/main" id="{D09320DB-5093-4760-BFC4-DB79CDCA7C00}"/>
              </a:ext>
            </a:extLst>
          </p:cNvPr>
          <p:cNvSpPr/>
          <p:nvPr/>
        </p:nvSpPr>
        <p:spPr>
          <a:xfrm>
            <a:off x="368533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5B75914B-D5C1-4C4A-BFE0-00A5D2AE76A7}"/>
              </a:ext>
            </a:extLst>
          </p:cNvPr>
          <p:cNvSpPr/>
          <p:nvPr/>
        </p:nvSpPr>
        <p:spPr>
          <a:xfrm>
            <a:off x="3723126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0BF3C004-8685-4EA3-975D-62C80269B2F9}"/>
              </a:ext>
            </a:extLst>
          </p:cNvPr>
          <p:cNvSpPr/>
          <p:nvPr/>
        </p:nvSpPr>
        <p:spPr>
          <a:xfrm>
            <a:off x="376091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1" name="楕円 150">
            <a:extLst>
              <a:ext uri="{FF2B5EF4-FFF2-40B4-BE49-F238E27FC236}">
                <a16:creationId xmlns:a16="http://schemas.microsoft.com/office/drawing/2014/main" id="{91BA5111-B7B6-4BDB-A06F-0A591CC1543B}"/>
              </a:ext>
            </a:extLst>
          </p:cNvPr>
          <p:cNvSpPr/>
          <p:nvPr/>
        </p:nvSpPr>
        <p:spPr>
          <a:xfrm>
            <a:off x="379632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2" name="楕円 151">
            <a:extLst>
              <a:ext uri="{FF2B5EF4-FFF2-40B4-BE49-F238E27FC236}">
                <a16:creationId xmlns:a16="http://schemas.microsoft.com/office/drawing/2014/main" id="{A66CF679-4DAF-47E1-9012-5ABCB18E1AAF}"/>
              </a:ext>
            </a:extLst>
          </p:cNvPr>
          <p:cNvSpPr/>
          <p:nvPr/>
        </p:nvSpPr>
        <p:spPr>
          <a:xfrm>
            <a:off x="383412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3" name="楕円 152">
            <a:extLst>
              <a:ext uri="{FF2B5EF4-FFF2-40B4-BE49-F238E27FC236}">
                <a16:creationId xmlns:a16="http://schemas.microsoft.com/office/drawing/2014/main" id="{17EE977A-223A-4068-9462-1D88AC990ABC}"/>
              </a:ext>
            </a:extLst>
          </p:cNvPr>
          <p:cNvSpPr/>
          <p:nvPr/>
        </p:nvSpPr>
        <p:spPr>
          <a:xfrm>
            <a:off x="386953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4" name="楕円 153">
            <a:extLst>
              <a:ext uri="{FF2B5EF4-FFF2-40B4-BE49-F238E27FC236}">
                <a16:creationId xmlns:a16="http://schemas.microsoft.com/office/drawing/2014/main" id="{AB816703-F555-4E5D-97B1-356A2AA0EBA0}"/>
              </a:ext>
            </a:extLst>
          </p:cNvPr>
          <p:cNvSpPr/>
          <p:nvPr/>
        </p:nvSpPr>
        <p:spPr>
          <a:xfrm>
            <a:off x="390494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5" name="楕円 154">
            <a:extLst>
              <a:ext uri="{FF2B5EF4-FFF2-40B4-BE49-F238E27FC236}">
                <a16:creationId xmlns:a16="http://schemas.microsoft.com/office/drawing/2014/main" id="{0B7E34D2-A712-43CE-A0F1-81569466F688}"/>
              </a:ext>
            </a:extLst>
          </p:cNvPr>
          <p:cNvSpPr/>
          <p:nvPr/>
        </p:nvSpPr>
        <p:spPr>
          <a:xfrm>
            <a:off x="430491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6" name="楕円 155">
            <a:extLst>
              <a:ext uri="{FF2B5EF4-FFF2-40B4-BE49-F238E27FC236}">
                <a16:creationId xmlns:a16="http://schemas.microsoft.com/office/drawing/2014/main" id="{E57466BF-FFCB-4F0F-B299-F3D2AEF3D0E0}"/>
              </a:ext>
            </a:extLst>
          </p:cNvPr>
          <p:cNvSpPr/>
          <p:nvPr/>
        </p:nvSpPr>
        <p:spPr>
          <a:xfrm>
            <a:off x="434032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CFC39007-0363-4B9F-BB6C-7B45EFB5BB21}"/>
              </a:ext>
            </a:extLst>
          </p:cNvPr>
          <p:cNvSpPr/>
          <p:nvPr/>
        </p:nvSpPr>
        <p:spPr>
          <a:xfrm>
            <a:off x="401046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71EED7C9-9F94-41B5-8F97-C1BDA0B2E35A}"/>
              </a:ext>
            </a:extLst>
          </p:cNvPr>
          <p:cNvSpPr/>
          <p:nvPr/>
        </p:nvSpPr>
        <p:spPr>
          <a:xfrm>
            <a:off x="404825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59" name="楕円 158">
            <a:extLst>
              <a:ext uri="{FF2B5EF4-FFF2-40B4-BE49-F238E27FC236}">
                <a16:creationId xmlns:a16="http://schemas.microsoft.com/office/drawing/2014/main" id="{5FFDC188-398E-4D69-A08A-ED05681A7697}"/>
              </a:ext>
            </a:extLst>
          </p:cNvPr>
          <p:cNvSpPr/>
          <p:nvPr/>
        </p:nvSpPr>
        <p:spPr>
          <a:xfrm>
            <a:off x="408604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0" name="楕円 159">
            <a:extLst>
              <a:ext uri="{FF2B5EF4-FFF2-40B4-BE49-F238E27FC236}">
                <a16:creationId xmlns:a16="http://schemas.microsoft.com/office/drawing/2014/main" id="{74FCF4A5-3D2E-4B62-B60D-69F142D8269A}"/>
              </a:ext>
            </a:extLst>
          </p:cNvPr>
          <p:cNvSpPr/>
          <p:nvPr/>
        </p:nvSpPr>
        <p:spPr>
          <a:xfrm>
            <a:off x="412383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1" name="楕円 160">
            <a:extLst>
              <a:ext uri="{FF2B5EF4-FFF2-40B4-BE49-F238E27FC236}">
                <a16:creationId xmlns:a16="http://schemas.microsoft.com/office/drawing/2014/main" id="{4CB57C9B-E71E-4516-B62D-9D41EAA4A8DC}"/>
              </a:ext>
            </a:extLst>
          </p:cNvPr>
          <p:cNvSpPr/>
          <p:nvPr/>
        </p:nvSpPr>
        <p:spPr>
          <a:xfrm>
            <a:off x="415924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2" name="楕円 161">
            <a:extLst>
              <a:ext uri="{FF2B5EF4-FFF2-40B4-BE49-F238E27FC236}">
                <a16:creationId xmlns:a16="http://schemas.microsoft.com/office/drawing/2014/main" id="{E8A0B0B0-1232-44AA-BFF2-B0C1EA92DE41}"/>
              </a:ext>
            </a:extLst>
          </p:cNvPr>
          <p:cNvSpPr/>
          <p:nvPr/>
        </p:nvSpPr>
        <p:spPr>
          <a:xfrm>
            <a:off x="419704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3" name="楕円 162">
            <a:extLst>
              <a:ext uri="{FF2B5EF4-FFF2-40B4-BE49-F238E27FC236}">
                <a16:creationId xmlns:a16="http://schemas.microsoft.com/office/drawing/2014/main" id="{EC02D042-A658-4C82-BC1C-AEA1C8165A4E}"/>
              </a:ext>
            </a:extLst>
          </p:cNvPr>
          <p:cNvSpPr/>
          <p:nvPr/>
        </p:nvSpPr>
        <p:spPr>
          <a:xfrm>
            <a:off x="423245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4" name="楕円 163">
            <a:extLst>
              <a:ext uri="{FF2B5EF4-FFF2-40B4-BE49-F238E27FC236}">
                <a16:creationId xmlns:a16="http://schemas.microsoft.com/office/drawing/2014/main" id="{1CFE5DE8-BE41-450F-A87D-AFDA5C06D786}"/>
              </a:ext>
            </a:extLst>
          </p:cNvPr>
          <p:cNvSpPr/>
          <p:nvPr/>
        </p:nvSpPr>
        <p:spPr>
          <a:xfrm>
            <a:off x="426786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5" name="楕円 164">
            <a:extLst>
              <a:ext uri="{FF2B5EF4-FFF2-40B4-BE49-F238E27FC236}">
                <a16:creationId xmlns:a16="http://schemas.microsoft.com/office/drawing/2014/main" id="{6B33D797-B696-4B45-AE0A-0A42DE8EFD5A}"/>
              </a:ext>
            </a:extLst>
          </p:cNvPr>
          <p:cNvSpPr/>
          <p:nvPr/>
        </p:nvSpPr>
        <p:spPr>
          <a:xfrm>
            <a:off x="467055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6" name="楕円 165">
            <a:extLst>
              <a:ext uri="{FF2B5EF4-FFF2-40B4-BE49-F238E27FC236}">
                <a16:creationId xmlns:a16="http://schemas.microsoft.com/office/drawing/2014/main" id="{EDC4EBE6-5A92-4068-AE42-DD213AA5FAFD}"/>
              </a:ext>
            </a:extLst>
          </p:cNvPr>
          <p:cNvSpPr/>
          <p:nvPr/>
        </p:nvSpPr>
        <p:spPr>
          <a:xfrm>
            <a:off x="470596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7" name="楕円 166">
            <a:extLst>
              <a:ext uri="{FF2B5EF4-FFF2-40B4-BE49-F238E27FC236}">
                <a16:creationId xmlns:a16="http://schemas.microsoft.com/office/drawing/2014/main" id="{F5849737-12C0-4943-AD1C-C2E50EE5A529}"/>
              </a:ext>
            </a:extLst>
          </p:cNvPr>
          <p:cNvSpPr/>
          <p:nvPr/>
        </p:nvSpPr>
        <p:spPr>
          <a:xfrm>
            <a:off x="437610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8" name="楕円 167">
            <a:extLst>
              <a:ext uri="{FF2B5EF4-FFF2-40B4-BE49-F238E27FC236}">
                <a16:creationId xmlns:a16="http://schemas.microsoft.com/office/drawing/2014/main" id="{8D66B5C4-E831-42B0-ADBC-F8012509502C}"/>
              </a:ext>
            </a:extLst>
          </p:cNvPr>
          <p:cNvSpPr/>
          <p:nvPr/>
        </p:nvSpPr>
        <p:spPr>
          <a:xfrm>
            <a:off x="441151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9" name="楕円 168">
            <a:extLst>
              <a:ext uri="{FF2B5EF4-FFF2-40B4-BE49-F238E27FC236}">
                <a16:creationId xmlns:a16="http://schemas.microsoft.com/office/drawing/2014/main" id="{8519F0DD-D54D-4B64-9938-3C4C409B0282}"/>
              </a:ext>
            </a:extLst>
          </p:cNvPr>
          <p:cNvSpPr/>
          <p:nvPr/>
        </p:nvSpPr>
        <p:spPr>
          <a:xfrm>
            <a:off x="444931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0" name="楕円 169">
            <a:extLst>
              <a:ext uri="{FF2B5EF4-FFF2-40B4-BE49-F238E27FC236}">
                <a16:creationId xmlns:a16="http://schemas.microsoft.com/office/drawing/2014/main" id="{5806F271-5D7B-43A5-99DA-D12CB2CCFB61}"/>
              </a:ext>
            </a:extLst>
          </p:cNvPr>
          <p:cNvSpPr/>
          <p:nvPr/>
        </p:nvSpPr>
        <p:spPr>
          <a:xfrm>
            <a:off x="448710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1" name="楕円 170">
            <a:extLst>
              <a:ext uri="{FF2B5EF4-FFF2-40B4-BE49-F238E27FC236}">
                <a16:creationId xmlns:a16="http://schemas.microsoft.com/office/drawing/2014/main" id="{BAED53D1-303D-4098-BF45-52A057C7319D}"/>
              </a:ext>
            </a:extLst>
          </p:cNvPr>
          <p:cNvSpPr/>
          <p:nvPr/>
        </p:nvSpPr>
        <p:spPr>
          <a:xfrm>
            <a:off x="452489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2" name="楕円 171">
            <a:extLst>
              <a:ext uri="{FF2B5EF4-FFF2-40B4-BE49-F238E27FC236}">
                <a16:creationId xmlns:a16="http://schemas.microsoft.com/office/drawing/2014/main" id="{F70384CF-F649-4C78-916C-5028237F2967}"/>
              </a:ext>
            </a:extLst>
          </p:cNvPr>
          <p:cNvSpPr/>
          <p:nvPr/>
        </p:nvSpPr>
        <p:spPr>
          <a:xfrm>
            <a:off x="4562686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3" name="楕円 172">
            <a:extLst>
              <a:ext uri="{FF2B5EF4-FFF2-40B4-BE49-F238E27FC236}">
                <a16:creationId xmlns:a16="http://schemas.microsoft.com/office/drawing/2014/main" id="{6ED0FC45-AB2A-481D-A009-DB7F46ADA317}"/>
              </a:ext>
            </a:extLst>
          </p:cNvPr>
          <p:cNvSpPr/>
          <p:nvPr/>
        </p:nvSpPr>
        <p:spPr>
          <a:xfrm>
            <a:off x="460047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4" name="楕円 173">
            <a:extLst>
              <a:ext uri="{FF2B5EF4-FFF2-40B4-BE49-F238E27FC236}">
                <a16:creationId xmlns:a16="http://schemas.microsoft.com/office/drawing/2014/main" id="{74CD3ADA-2FB1-49E1-9650-5370E31D1F7A}"/>
              </a:ext>
            </a:extLst>
          </p:cNvPr>
          <p:cNvSpPr/>
          <p:nvPr/>
        </p:nvSpPr>
        <p:spPr>
          <a:xfrm>
            <a:off x="463588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5" name="楕円 174">
            <a:extLst>
              <a:ext uri="{FF2B5EF4-FFF2-40B4-BE49-F238E27FC236}">
                <a16:creationId xmlns:a16="http://schemas.microsoft.com/office/drawing/2014/main" id="{C136DA76-CF19-4E33-A4B5-52CDD5CD8188}"/>
              </a:ext>
            </a:extLst>
          </p:cNvPr>
          <p:cNvSpPr/>
          <p:nvPr/>
        </p:nvSpPr>
        <p:spPr>
          <a:xfrm>
            <a:off x="503369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6" name="楕円 175">
            <a:extLst>
              <a:ext uri="{FF2B5EF4-FFF2-40B4-BE49-F238E27FC236}">
                <a16:creationId xmlns:a16="http://schemas.microsoft.com/office/drawing/2014/main" id="{A2558D25-5929-4D40-9E19-534FD9F682F8}"/>
              </a:ext>
            </a:extLst>
          </p:cNvPr>
          <p:cNvSpPr/>
          <p:nvPr/>
        </p:nvSpPr>
        <p:spPr>
          <a:xfrm>
            <a:off x="506910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7" name="楕円 176">
            <a:extLst>
              <a:ext uri="{FF2B5EF4-FFF2-40B4-BE49-F238E27FC236}">
                <a16:creationId xmlns:a16="http://schemas.microsoft.com/office/drawing/2014/main" id="{122F0033-2B32-4B64-96F3-989140BBB533}"/>
              </a:ext>
            </a:extLst>
          </p:cNvPr>
          <p:cNvSpPr/>
          <p:nvPr/>
        </p:nvSpPr>
        <p:spPr>
          <a:xfrm>
            <a:off x="474162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8" name="楕円 177">
            <a:extLst>
              <a:ext uri="{FF2B5EF4-FFF2-40B4-BE49-F238E27FC236}">
                <a16:creationId xmlns:a16="http://schemas.microsoft.com/office/drawing/2014/main" id="{80FA4674-267B-4BFA-A320-E3FCEC289582}"/>
              </a:ext>
            </a:extLst>
          </p:cNvPr>
          <p:cNvSpPr/>
          <p:nvPr/>
        </p:nvSpPr>
        <p:spPr>
          <a:xfrm>
            <a:off x="477703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79" name="楕円 178">
            <a:extLst>
              <a:ext uri="{FF2B5EF4-FFF2-40B4-BE49-F238E27FC236}">
                <a16:creationId xmlns:a16="http://schemas.microsoft.com/office/drawing/2014/main" id="{E045F420-85E1-45CC-BDC0-5900C22304D3}"/>
              </a:ext>
            </a:extLst>
          </p:cNvPr>
          <p:cNvSpPr/>
          <p:nvPr/>
        </p:nvSpPr>
        <p:spPr>
          <a:xfrm>
            <a:off x="481482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0" name="楕円 179">
            <a:extLst>
              <a:ext uri="{FF2B5EF4-FFF2-40B4-BE49-F238E27FC236}">
                <a16:creationId xmlns:a16="http://schemas.microsoft.com/office/drawing/2014/main" id="{474FFDAD-B415-487E-972D-A9266965DE15}"/>
              </a:ext>
            </a:extLst>
          </p:cNvPr>
          <p:cNvSpPr/>
          <p:nvPr/>
        </p:nvSpPr>
        <p:spPr>
          <a:xfrm>
            <a:off x="485261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1" name="楕円 180">
            <a:extLst>
              <a:ext uri="{FF2B5EF4-FFF2-40B4-BE49-F238E27FC236}">
                <a16:creationId xmlns:a16="http://schemas.microsoft.com/office/drawing/2014/main" id="{278C34BE-1F14-45E7-A9DD-3920E64A12E4}"/>
              </a:ext>
            </a:extLst>
          </p:cNvPr>
          <p:cNvSpPr/>
          <p:nvPr/>
        </p:nvSpPr>
        <p:spPr>
          <a:xfrm>
            <a:off x="488802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BE4BFD65-E7FC-405D-8158-51B88D8BEDD0}"/>
              </a:ext>
            </a:extLst>
          </p:cNvPr>
          <p:cNvSpPr/>
          <p:nvPr/>
        </p:nvSpPr>
        <p:spPr>
          <a:xfrm>
            <a:off x="492582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306AFE17-BCCC-4AE3-AD13-7B564B1880BD}"/>
              </a:ext>
            </a:extLst>
          </p:cNvPr>
          <p:cNvSpPr/>
          <p:nvPr/>
        </p:nvSpPr>
        <p:spPr>
          <a:xfrm>
            <a:off x="496123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4" name="楕円 183">
            <a:extLst>
              <a:ext uri="{FF2B5EF4-FFF2-40B4-BE49-F238E27FC236}">
                <a16:creationId xmlns:a16="http://schemas.microsoft.com/office/drawing/2014/main" id="{3E143DBA-BED4-4099-BD28-B9241A66D030}"/>
              </a:ext>
            </a:extLst>
          </p:cNvPr>
          <p:cNvSpPr/>
          <p:nvPr/>
        </p:nvSpPr>
        <p:spPr>
          <a:xfrm>
            <a:off x="499664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5" name="楕円 184">
            <a:extLst>
              <a:ext uri="{FF2B5EF4-FFF2-40B4-BE49-F238E27FC236}">
                <a16:creationId xmlns:a16="http://schemas.microsoft.com/office/drawing/2014/main" id="{733FA4BA-BD31-440C-A30F-D065CEE7FA3B}"/>
              </a:ext>
            </a:extLst>
          </p:cNvPr>
          <p:cNvSpPr/>
          <p:nvPr/>
        </p:nvSpPr>
        <p:spPr>
          <a:xfrm>
            <a:off x="539676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6" name="楕円 185">
            <a:extLst>
              <a:ext uri="{FF2B5EF4-FFF2-40B4-BE49-F238E27FC236}">
                <a16:creationId xmlns:a16="http://schemas.microsoft.com/office/drawing/2014/main" id="{5B14B8B7-E2F2-428C-BFB3-FB474EFFFE4F}"/>
              </a:ext>
            </a:extLst>
          </p:cNvPr>
          <p:cNvSpPr/>
          <p:nvPr/>
        </p:nvSpPr>
        <p:spPr>
          <a:xfrm>
            <a:off x="543217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7" name="楕円 186">
            <a:extLst>
              <a:ext uri="{FF2B5EF4-FFF2-40B4-BE49-F238E27FC236}">
                <a16:creationId xmlns:a16="http://schemas.microsoft.com/office/drawing/2014/main" id="{B470822C-C17F-4E6B-947E-3A09DFFC3124}"/>
              </a:ext>
            </a:extLst>
          </p:cNvPr>
          <p:cNvSpPr/>
          <p:nvPr/>
        </p:nvSpPr>
        <p:spPr>
          <a:xfrm>
            <a:off x="510469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8" name="楕円 187">
            <a:extLst>
              <a:ext uri="{FF2B5EF4-FFF2-40B4-BE49-F238E27FC236}">
                <a16:creationId xmlns:a16="http://schemas.microsoft.com/office/drawing/2014/main" id="{2FBC98BD-A92C-4E8F-BA0B-F40E497613A1}"/>
              </a:ext>
            </a:extLst>
          </p:cNvPr>
          <p:cNvSpPr/>
          <p:nvPr/>
        </p:nvSpPr>
        <p:spPr>
          <a:xfrm>
            <a:off x="514010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89" name="楕円 188">
            <a:extLst>
              <a:ext uri="{FF2B5EF4-FFF2-40B4-BE49-F238E27FC236}">
                <a16:creationId xmlns:a16="http://schemas.microsoft.com/office/drawing/2014/main" id="{A9F9CDAB-919C-4FE6-A9DD-BFA052D3B5A9}"/>
              </a:ext>
            </a:extLst>
          </p:cNvPr>
          <p:cNvSpPr/>
          <p:nvPr/>
        </p:nvSpPr>
        <p:spPr>
          <a:xfrm>
            <a:off x="517790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0" name="楕円 189">
            <a:extLst>
              <a:ext uri="{FF2B5EF4-FFF2-40B4-BE49-F238E27FC236}">
                <a16:creationId xmlns:a16="http://schemas.microsoft.com/office/drawing/2014/main" id="{BFAD4C4C-7297-459E-B4C6-FA12A234ECA1}"/>
              </a:ext>
            </a:extLst>
          </p:cNvPr>
          <p:cNvSpPr/>
          <p:nvPr/>
        </p:nvSpPr>
        <p:spPr>
          <a:xfrm>
            <a:off x="521569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6FD47030-30FD-4A7C-9550-1BA138AF95EC}"/>
              </a:ext>
            </a:extLst>
          </p:cNvPr>
          <p:cNvSpPr/>
          <p:nvPr/>
        </p:nvSpPr>
        <p:spPr>
          <a:xfrm>
            <a:off x="525348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2" name="楕円 191">
            <a:extLst>
              <a:ext uri="{FF2B5EF4-FFF2-40B4-BE49-F238E27FC236}">
                <a16:creationId xmlns:a16="http://schemas.microsoft.com/office/drawing/2014/main" id="{3349D860-C85F-4A6D-A3AA-4A55A90AF1E9}"/>
              </a:ext>
            </a:extLst>
          </p:cNvPr>
          <p:cNvSpPr/>
          <p:nvPr/>
        </p:nvSpPr>
        <p:spPr>
          <a:xfrm>
            <a:off x="529127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3" name="楕円 192">
            <a:extLst>
              <a:ext uri="{FF2B5EF4-FFF2-40B4-BE49-F238E27FC236}">
                <a16:creationId xmlns:a16="http://schemas.microsoft.com/office/drawing/2014/main" id="{B1C3541B-CA8C-4E25-BFAA-26B24D6F7D0D}"/>
              </a:ext>
            </a:extLst>
          </p:cNvPr>
          <p:cNvSpPr/>
          <p:nvPr/>
        </p:nvSpPr>
        <p:spPr>
          <a:xfrm>
            <a:off x="532906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4" name="楕円 193">
            <a:extLst>
              <a:ext uri="{FF2B5EF4-FFF2-40B4-BE49-F238E27FC236}">
                <a16:creationId xmlns:a16="http://schemas.microsoft.com/office/drawing/2014/main" id="{CF19D095-9DF8-48D5-A70A-23BBE59F1D72}"/>
              </a:ext>
            </a:extLst>
          </p:cNvPr>
          <p:cNvSpPr/>
          <p:nvPr/>
        </p:nvSpPr>
        <p:spPr>
          <a:xfrm>
            <a:off x="536448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5" name="楕円 194">
            <a:extLst>
              <a:ext uri="{FF2B5EF4-FFF2-40B4-BE49-F238E27FC236}">
                <a16:creationId xmlns:a16="http://schemas.microsoft.com/office/drawing/2014/main" id="{BBF845D7-1307-4281-A05C-D0E58D953F56}"/>
              </a:ext>
            </a:extLst>
          </p:cNvPr>
          <p:cNvSpPr/>
          <p:nvPr/>
        </p:nvSpPr>
        <p:spPr>
          <a:xfrm>
            <a:off x="576228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6" name="楕円 195">
            <a:extLst>
              <a:ext uri="{FF2B5EF4-FFF2-40B4-BE49-F238E27FC236}">
                <a16:creationId xmlns:a16="http://schemas.microsoft.com/office/drawing/2014/main" id="{F6B92C40-37BF-487C-82F2-5C27CA747D3F}"/>
              </a:ext>
            </a:extLst>
          </p:cNvPr>
          <p:cNvSpPr/>
          <p:nvPr/>
        </p:nvSpPr>
        <p:spPr>
          <a:xfrm>
            <a:off x="579769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7" name="楕円 196">
            <a:extLst>
              <a:ext uri="{FF2B5EF4-FFF2-40B4-BE49-F238E27FC236}">
                <a16:creationId xmlns:a16="http://schemas.microsoft.com/office/drawing/2014/main" id="{F1BECD11-13FC-4830-BE28-BBC427D5DB05}"/>
              </a:ext>
            </a:extLst>
          </p:cNvPr>
          <p:cNvSpPr/>
          <p:nvPr/>
        </p:nvSpPr>
        <p:spPr>
          <a:xfrm>
            <a:off x="546783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8" name="楕円 197">
            <a:extLst>
              <a:ext uri="{FF2B5EF4-FFF2-40B4-BE49-F238E27FC236}">
                <a16:creationId xmlns:a16="http://schemas.microsoft.com/office/drawing/2014/main" id="{DD704395-4B48-4468-8F9E-C75CE94CDA6E}"/>
              </a:ext>
            </a:extLst>
          </p:cNvPr>
          <p:cNvSpPr/>
          <p:nvPr/>
        </p:nvSpPr>
        <p:spPr>
          <a:xfrm>
            <a:off x="5505624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B3A993A3-823E-4133-9CCE-0F491BCE73BD}"/>
              </a:ext>
            </a:extLst>
          </p:cNvPr>
          <p:cNvSpPr/>
          <p:nvPr/>
        </p:nvSpPr>
        <p:spPr>
          <a:xfrm>
            <a:off x="5543416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0" name="楕円 199">
            <a:extLst>
              <a:ext uri="{FF2B5EF4-FFF2-40B4-BE49-F238E27FC236}">
                <a16:creationId xmlns:a16="http://schemas.microsoft.com/office/drawing/2014/main" id="{39AD2AA1-0AD3-435C-BBBB-397D9EF5C7F9}"/>
              </a:ext>
            </a:extLst>
          </p:cNvPr>
          <p:cNvSpPr/>
          <p:nvPr/>
        </p:nvSpPr>
        <p:spPr>
          <a:xfrm>
            <a:off x="558120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1" name="楕円 200">
            <a:extLst>
              <a:ext uri="{FF2B5EF4-FFF2-40B4-BE49-F238E27FC236}">
                <a16:creationId xmlns:a16="http://schemas.microsoft.com/office/drawing/2014/main" id="{01EB4269-DC46-4048-8934-5323DBBB3E4E}"/>
              </a:ext>
            </a:extLst>
          </p:cNvPr>
          <p:cNvSpPr/>
          <p:nvPr/>
        </p:nvSpPr>
        <p:spPr>
          <a:xfrm>
            <a:off x="5616619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2" name="楕円 201">
            <a:extLst>
              <a:ext uri="{FF2B5EF4-FFF2-40B4-BE49-F238E27FC236}">
                <a16:creationId xmlns:a16="http://schemas.microsoft.com/office/drawing/2014/main" id="{0D73D8CA-FB96-4014-A2D4-5EBF58C40AEB}"/>
              </a:ext>
            </a:extLst>
          </p:cNvPr>
          <p:cNvSpPr/>
          <p:nvPr/>
        </p:nvSpPr>
        <p:spPr>
          <a:xfrm>
            <a:off x="565441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3" name="楕円 202">
            <a:extLst>
              <a:ext uri="{FF2B5EF4-FFF2-40B4-BE49-F238E27FC236}">
                <a16:creationId xmlns:a16="http://schemas.microsoft.com/office/drawing/2014/main" id="{37242EB1-CE07-4DAF-B679-2D2F03A0262A}"/>
              </a:ext>
            </a:extLst>
          </p:cNvPr>
          <p:cNvSpPr/>
          <p:nvPr/>
        </p:nvSpPr>
        <p:spPr>
          <a:xfrm>
            <a:off x="568982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4" name="楕円 203">
            <a:extLst>
              <a:ext uri="{FF2B5EF4-FFF2-40B4-BE49-F238E27FC236}">
                <a16:creationId xmlns:a16="http://schemas.microsoft.com/office/drawing/2014/main" id="{3F611BAA-F1A3-4207-8BEC-803439399868}"/>
              </a:ext>
            </a:extLst>
          </p:cNvPr>
          <p:cNvSpPr/>
          <p:nvPr/>
        </p:nvSpPr>
        <p:spPr>
          <a:xfrm>
            <a:off x="572523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" name="楕円 204">
            <a:extLst>
              <a:ext uri="{FF2B5EF4-FFF2-40B4-BE49-F238E27FC236}">
                <a16:creationId xmlns:a16="http://schemas.microsoft.com/office/drawing/2014/main" id="{F9BA57B8-7761-4E61-89E6-1081EC6DEFF2}"/>
              </a:ext>
            </a:extLst>
          </p:cNvPr>
          <p:cNvSpPr/>
          <p:nvPr/>
        </p:nvSpPr>
        <p:spPr>
          <a:xfrm>
            <a:off x="612520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6" name="楕円 205">
            <a:extLst>
              <a:ext uri="{FF2B5EF4-FFF2-40B4-BE49-F238E27FC236}">
                <a16:creationId xmlns:a16="http://schemas.microsoft.com/office/drawing/2014/main" id="{D271CBCD-0C2F-4093-A724-206675CEB80A}"/>
              </a:ext>
            </a:extLst>
          </p:cNvPr>
          <p:cNvSpPr/>
          <p:nvPr/>
        </p:nvSpPr>
        <p:spPr>
          <a:xfrm>
            <a:off x="616061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" name="楕円 206">
            <a:extLst>
              <a:ext uri="{FF2B5EF4-FFF2-40B4-BE49-F238E27FC236}">
                <a16:creationId xmlns:a16="http://schemas.microsoft.com/office/drawing/2014/main" id="{37492D98-3226-47AC-8AE4-94E880134E5B}"/>
              </a:ext>
            </a:extLst>
          </p:cNvPr>
          <p:cNvSpPr/>
          <p:nvPr/>
        </p:nvSpPr>
        <p:spPr>
          <a:xfrm>
            <a:off x="583075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8" name="楕円 207">
            <a:extLst>
              <a:ext uri="{FF2B5EF4-FFF2-40B4-BE49-F238E27FC236}">
                <a16:creationId xmlns:a16="http://schemas.microsoft.com/office/drawing/2014/main" id="{0E071E86-F5AD-40DE-88FA-88938E02B5E4}"/>
              </a:ext>
            </a:extLst>
          </p:cNvPr>
          <p:cNvSpPr/>
          <p:nvPr/>
        </p:nvSpPr>
        <p:spPr>
          <a:xfrm>
            <a:off x="5868543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3BBA012F-A012-4737-82C4-57B4EDEA3FD2}"/>
              </a:ext>
            </a:extLst>
          </p:cNvPr>
          <p:cNvSpPr/>
          <p:nvPr/>
        </p:nvSpPr>
        <p:spPr>
          <a:xfrm>
            <a:off x="5906335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" name="楕円 209">
            <a:extLst>
              <a:ext uri="{FF2B5EF4-FFF2-40B4-BE49-F238E27FC236}">
                <a16:creationId xmlns:a16="http://schemas.microsoft.com/office/drawing/2014/main" id="{3A0093EF-271C-44F4-94AD-713547C07341}"/>
              </a:ext>
            </a:extLst>
          </p:cNvPr>
          <p:cNvSpPr/>
          <p:nvPr/>
        </p:nvSpPr>
        <p:spPr>
          <a:xfrm>
            <a:off x="5944127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1" name="楕円 210">
            <a:extLst>
              <a:ext uri="{FF2B5EF4-FFF2-40B4-BE49-F238E27FC236}">
                <a16:creationId xmlns:a16="http://schemas.microsoft.com/office/drawing/2014/main" id="{7E7E190C-D68F-4D9D-85AE-DFC9714FD589}"/>
              </a:ext>
            </a:extLst>
          </p:cNvPr>
          <p:cNvSpPr/>
          <p:nvPr/>
        </p:nvSpPr>
        <p:spPr>
          <a:xfrm>
            <a:off x="5979538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2" name="楕円 211">
            <a:extLst>
              <a:ext uri="{FF2B5EF4-FFF2-40B4-BE49-F238E27FC236}">
                <a16:creationId xmlns:a16="http://schemas.microsoft.com/office/drawing/2014/main" id="{FFDFA3CB-5899-4339-A684-EC09C68ADAA6}"/>
              </a:ext>
            </a:extLst>
          </p:cNvPr>
          <p:cNvSpPr/>
          <p:nvPr/>
        </p:nvSpPr>
        <p:spPr>
          <a:xfrm>
            <a:off x="6017330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3" name="楕円 212">
            <a:extLst>
              <a:ext uri="{FF2B5EF4-FFF2-40B4-BE49-F238E27FC236}">
                <a16:creationId xmlns:a16="http://schemas.microsoft.com/office/drawing/2014/main" id="{AB9C8983-5D8C-4BC1-9667-42F955CF517B}"/>
              </a:ext>
            </a:extLst>
          </p:cNvPr>
          <p:cNvSpPr/>
          <p:nvPr/>
        </p:nvSpPr>
        <p:spPr>
          <a:xfrm>
            <a:off x="6052741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4" name="楕円 213">
            <a:extLst>
              <a:ext uri="{FF2B5EF4-FFF2-40B4-BE49-F238E27FC236}">
                <a16:creationId xmlns:a16="http://schemas.microsoft.com/office/drawing/2014/main" id="{EC009964-D985-47B9-A58B-9ECC7746E673}"/>
              </a:ext>
            </a:extLst>
          </p:cNvPr>
          <p:cNvSpPr/>
          <p:nvPr/>
        </p:nvSpPr>
        <p:spPr>
          <a:xfrm>
            <a:off x="6088152" y="5896249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63BE78-E054-4082-A68A-CA6D1208631A}"/>
              </a:ext>
            </a:extLst>
          </p:cNvPr>
          <p:cNvSpPr/>
          <p:nvPr/>
        </p:nvSpPr>
        <p:spPr>
          <a:xfrm>
            <a:off x="2487816" y="2939088"/>
            <a:ext cx="8640000" cy="144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2E5AA7E7-73B4-42B0-8E5E-3CCC39CFDE18}"/>
              </a:ext>
            </a:extLst>
          </p:cNvPr>
          <p:cNvSpPr/>
          <p:nvPr/>
        </p:nvSpPr>
        <p:spPr>
          <a:xfrm rot="10800000">
            <a:off x="6079635" y="5656334"/>
            <a:ext cx="224611" cy="1932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20A5FDD9-2028-423E-9783-0DA7D8113426}"/>
              </a:ext>
            </a:extLst>
          </p:cNvPr>
          <p:cNvSpPr txBox="1"/>
          <p:nvPr/>
        </p:nvSpPr>
        <p:spPr>
          <a:xfrm>
            <a:off x="5797694" y="5194669"/>
            <a:ext cx="200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100Particles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864C1382-2A09-4839-89A6-C107C722280D}"/>
              </a:ext>
            </a:extLst>
          </p:cNvPr>
          <p:cNvSpPr txBox="1"/>
          <p:nvPr/>
        </p:nvSpPr>
        <p:spPr>
          <a:xfrm>
            <a:off x="5725234" y="3433859"/>
            <a:ext cx="2174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Filter paper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C54BA09-F17F-4643-B2DE-B7A35203451D}"/>
              </a:ext>
            </a:extLst>
          </p:cNvPr>
          <p:cNvCxnSpPr>
            <a:cxnSpLocks/>
            <a:stCxn id="33" idx="0"/>
            <a:endCxn id="16" idx="3"/>
          </p:cNvCxnSpPr>
          <p:nvPr/>
        </p:nvCxnSpPr>
        <p:spPr>
          <a:xfrm flipV="1">
            <a:off x="2071528" y="3659420"/>
            <a:ext cx="403560" cy="939685"/>
          </a:xfrm>
          <a:prstGeom prst="straightConnector1">
            <a:avLst/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平行四辺形 12">
            <a:extLst>
              <a:ext uri="{FF2B5EF4-FFF2-40B4-BE49-F238E27FC236}">
                <a16:creationId xmlns:a16="http://schemas.microsoft.com/office/drawing/2014/main" id="{2253D17D-41A7-46DB-A597-37726FCCE62E}"/>
              </a:ext>
            </a:extLst>
          </p:cNvPr>
          <p:cNvSpPr/>
          <p:nvPr/>
        </p:nvSpPr>
        <p:spPr>
          <a:xfrm>
            <a:off x="9297836" y="2917190"/>
            <a:ext cx="403411" cy="898093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平行四辺形 216">
            <a:extLst>
              <a:ext uri="{FF2B5EF4-FFF2-40B4-BE49-F238E27FC236}">
                <a16:creationId xmlns:a16="http://schemas.microsoft.com/office/drawing/2014/main" id="{54A9D82F-0548-4732-91C3-441C9CA5A922}"/>
              </a:ext>
            </a:extLst>
          </p:cNvPr>
          <p:cNvSpPr/>
          <p:nvPr/>
        </p:nvSpPr>
        <p:spPr>
          <a:xfrm>
            <a:off x="9400256" y="3514640"/>
            <a:ext cx="403411" cy="898093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楕円 418">
            <a:extLst>
              <a:ext uri="{FF2B5EF4-FFF2-40B4-BE49-F238E27FC236}">
                <a16:creationId xmlns:a16="http://schemas.microsoft.com/office/drawing/2014/main" id="{DC0EAC62-4320-4AF9-8C75-36E16C769BDA}"/>
              </a:ext>
            </a:extLst>
          </p:cNvPr>
          <p:cNvSpPr/>
          <p:nvPr/>
        </p:nvSpPr>
        <p:spPr>
          <a:xfrm>
            <a:off x="2545933" y="2928108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楕円 419">
            <a:extLst>
              <a:ext uri="{FF2B5EF4-FFF2-40B4-BE49-F238E27FC236}">
                <a16:creationId xmlns:a16="http://schemas.microsoft.com/office/drawing/2014/main" id="{8FCCCC68-4A80-4E3F-9D9B-C266E51599EA}"/>
              </a:ext>
            </a:extLst>
          </p:cNvPr>
          <p:cNvSpPr/>
          <p:nvPr/>
        </p:nvSpPr>
        <p:spPr>
          <a:xfrm>
            <a:off x="5051708" y="3295407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楕円 420">
            <a:extLst>
              <a:ext uri="{FF2B5EF4-FFF2-40B4-BE49-F238E27FC236}">
                <a16:creationId xmlns:a16="http://schemas.microsoft.com/office/drawing/2014/main" id="{E6286A4A-0705-432C-9230-8592040D3326}"/>
              </a:ext>
            </a:extLst>
          </p:cNvPr>
          <p:cNvSpPr/>
          <p:nvPr/>
        </p:nvSpPr>
        <p:spPr>
          <a:xfrm>
            <a:off x="3704011" y="3658692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楕円 421">
            <a:extLst>
              <a:ext uri="{FF2B5EF4-FFF2-40B4-BE49-F238E27FC236}">
                <a16:creationId xmlns:a16="http://schemas.microsoft.com/office/drawing/2014/main" id="{EC3C42F8-E42E-4B0E-BEF0-5B842FCE9401}"/>
              </a:ext>
            </a:extLst>
          </p:cNvPr>
          <p:cNvSpPr/>
          <p:nvPr/>
        </p:nvSpPr>
        <p:spPr>
          <a:xfrm>
            <a:off x="2806925" y="4022596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楕円 423">
            <a:extLst>
              <a:ext uri="{FF2B5EF4-FFF2-40B4-BE49-F238E27FC236}">
                <a16:creationId xmlns:a16="http://schemas.microsoft.com/office/drawing/2014/main" id="{BEC7EC26-4ABE-4BC7-9AF2-D531E3454C5A}"/>
              </a:ext>
            </a:extLst>
          </p:cNvPr>
          <p:cNvSpPr/>
          <p:nvPr/>
        </p:nvSpPr>
        <p:spPr>
          <a:xfrm>
            <a:off x="6417514" y="2933704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楕円 424">
            <a:extLst>
              <a:ext uri="{FF2B5EF4-FFF2-40B4-BE49-F238E27FC236}">
                <a16:creationId xmlns:a16="http://schemas.microsoft.com/office/drawing/2014/main" id="{6CF26C57-E719-4BEA-9E5A-FB8FA024C979}"/>
              </a:ext>
            </a:extLst>
          </p:cNvPr>
          <p:cNvSpPr/>
          <p:nvPr/>
        </p:nvSpPr>
        <p:spPr>
          <a:xfrm>
            <a:off x="8880139" y="3301407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楕円 425">
            <a:extLst>
              <a:ext uri="{FF2B5EF4-FFF2-40B4-BE49-F238E27FC236}">
                <a16:creationId xmlns:a16="http://schemas.microsoft.com/office/drawing/2014/main" id="{3FFA98DF-EE4E-46CA-8684-BDA56D37009E}"/>
              </a:ext>
            </a:extLst>
          </p:cNvPr>
          <p:cNvSpPr/>
          <p:nvPr/>
        </p:nvSpPr>
        <p:spPr>
          <a:xfrm>
            <a:off x="7532442" y="3664692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楕円 426">
            <a:extLst>
              <a:ext uri="{FF2B5EF4-FFF2-40B4-BE49-F238E27FC236}">
                <a16:creationId xmlns:a16="http://schemas.microsoft.com/office/drawing/2014/main" id="{5A0F4E4A-62C4-49CB-95E6-683DE0D05952}"/>
              </a:ext>
            </a:extLst>
          </p:cNvPr>
          <p:cNvSpPr/>
          <p:nvPr/>
        </p:nvSpPr>
        <p:spPr>
          <a:xfrm>
            <a:off x="6635356" y="4028596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テキスト ボックス 429">
            <a:extLst>
              <a:ext uri="{FF2B5EF4-FFF2-40B4-BE49-F238E27FC236}">
                <a16:creationId xmlns:a16="http://schemas.microsoft.com/office/drawing/2014/main" id="{24C1AD10-963D-416C-8B99-F90D8071F68F}"/>
              </a:ext>
            </a:extLst>
          </p:cNvPr>
          <p:cNvSpPr txBox="1"/>
          <p:nvPr/>
        </p:nvSpPr>
        <p:spPr>
          <a:xfrm>
            <a:off x="3212352" y="4618392"/>
            <a:ext cx="2440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Fiber</a:t>
            </a:r>
            <a:endParaRPr kumimoji="1" lang="ja-JP" altLang="en-US" sz="2400" dirty="0">
              <a:solidFill>
                <a:srgbClr val="EF755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</a:t>
            </a: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 3(1-10)</a:t>
            </a:r>
            <a:r>
              <a:rPr kumimoji="1" lang="en-US" altLang="ja-JP" sz="2400" dirty="0" err="1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μm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(10)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31" name="直線矢印コネクタ 430">
            <a:extLst>
              <a:ext uri="{FF2B5EF4-FFF2-40B4-BE49-F238E27FC236}">
                <a16:creationId xmlns:a16="http://schemas.microsoft.com/office/drawing/2014/main" id="{40E91A67-F57B-4007-B94A-EE2CCFE899C9}"/>
              </a:ext>
            </a:extLst>
          </p:cNvPr>
          <p:cNvCxnSpPr>
            <a:cxnSpLocks/>
            <a:stCxn id="430" idx="0"/>
            <a:endCxn id="421" idx="5"/>
          </p:cNvCxnSpPr>
          <p:nvPr/>
        </p:nvCxnSpPr>
        <p:spPr>
          <a:xfrm flipH="1" flipV="1">
            <a:off x="4011290" y="3965971"/>
            <a:ext cx="421196" cy="652421"/>
          </a:xfrm>
          <a:prstGeom prst="straightConnector1">
            <a:avLst/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テキスト ボックス 435">
            <a:extLst>
              <a:ext uri="{FF2B5EF4-FFF2-40B4-BE49-F238E27FC236}">
                <a16:creationId xmlns:a16="http://schemas.microsoft.com/office/drawing/2014/main" id="{F27CEE66-D481-43F2-A687-3FC7FC8EBFA7}"/>
              </a:ext>
            </a:extLst>
          </p:cNvPr>
          <p:cNvSpPr txBox="1"/>
          <p:nvPr/>
        </p:nvSpPr>
        <p:spPr>
          <a:xfrm>
            <a:off x="28135" y="6371356"/>
            <a:ext cx="307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R:Radius, D:Distance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5E64062-E4FE-4BA1-9414-F9CE52B3B7A4}"/>
              </a:ext>
            </a:extLst>
          </p:cNvPr>
          <p:cNvSpPr/>
          <p:nvPr/>
        </p:nvSpPr>
        <p:spPr>
          <a:xfrm>
            <a:off x="2469816" y="3628692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439" name="直線矢印コネクタ 438">
            <a:extLst>
              <a:ext uri="{FF2B5EF4-FFF2-40B4-BE49-F238E27FC236}">
                <a16:creationId xmlns:a16="http://schemas.microsoft.com/office/drawing/2014/main" id="{F153F8B9-7176-42B2-8443-F135F9DBA24B}"/>
              </a:ext>
            </a:extLst>
          </p:cNvPr>
          <p:cNvCxnSpPr>
            <a:cxnSpLocks/>
          </p:cNvCxnSpPr>
          <p:nvPr/>
        </p:nvCxnSpPr>
        <p:spPr>
          <a:xfrm>
            <a:off x="9882215" y="6131817"/>
            <a:ext cx="1296000" cy="0"/>
          </a:xfrm>
          <a:prstGeom prst="straightConnector1">
            <a:avLst/>
          </a:prstGeom>
          <a:ln>
            <a:solidFill>
              <a:schemeClr val="accent5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矢印コネクタ 439">
            <a:extLst>
              <a:ext uri="{FF2B5EF4-FFF2-40B4-BE49-F238E27FC236}">
                <a16:creationId xmlns:a16="http://schemas.microsoft.com/office/drawing/2014/main" id="{3D8C36D5-95CB-4FE5-9220-87C64739E506}"/>
              </a:ext>
            </a:extLst>
          </p:cNvPr>
          <p:cNvCxnSpPr>
            <a:cxnSpLocks/>
          </p:cNvCxnSpPr>
          <p:nvPr/>
        </p:nvCxnSpPr>
        <p:spPr>
          <a:xfrm>
            <a:off x="9386809" y="6140132"/>
            <a:ext cx="504000" cy="0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テキスト ボックス 442">
            <a:extLst>
              <a:ext uri="{FF2B5EF4-FFF2-40B4-BE49-F238E27FC236}">
                <a16:creationId xmlns:a16="http://schemas.microsoft.com/office/drawing/2014/main" id="{A9EC7769-BAD2-4B9E-835E-F6E7C57765A2}"/>
              </a:ext>
            </a:extLst>
          </p:cNvPr>
          <p:cNvSpPr txBox="1"/>
          <p:nvPr/>
        </p:nvSpPr>
        <p:spPr>
          <a:xfrm>
            <a:off x="7494428" y="4595331"/>
            <a:ext cx="2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kumimoji="1" lang="en-US" altLang="ja-JP" sz="2400" dirty="0">
                <a:solidFill>
                  <a:srgbClr val="EF755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Fiber filling ratio</a:t>
            </a:r>
            <a:endParaRPr kumimoji="1" lang="ja-JP" altLang="en-US" sz="2400" dirty="0">
              <a:solidFill>
                <a:srgbClr val="EF755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10%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44" name="直線矢印コネクタ 443">
            <a:extLst>
              <a:ext uri="{FF2B5EF4-FFF2-40B4-BE49-F238E27FC236}">
                <a16:creationId xmlns:a16="http://schemas.microsoft.com/office/drawing/2014/main" id="{C1F0F06B-BCFA-4512-9C33-84565A443603}"/>
              </a:ext>
            </a:extLst>
          </p:cNvPr>
          <p:cNvCxnSpPr>
            <a:cxnSpLocks/>
            <a:stCxn id="443" idx="0"/>
          </p:cNvCxnSpPr>
          <p:nvPr/>
        </p:nvCxnSpPr>
        <p:spPr>
          <a:xfrm flipH="1" flipV="1">
            <a:off x="8228984" y="3906041"/>
            <a:ext cx="485578" cy="689290"/>
          </a:xfrm>
          <a:prstGeom prst="straightConnector1">
            <a:avLst/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コンテンツ プレースホルダー 3">
            <a:extLst>
              <a:ext uri="{FF2B5EF4-FFF2-40B4-BE49-F238E27FC236}">
                <a16:creationId xmlns:a16="http://schemas.microsoft.com/office/drawing/2014/main" id="{F3746C4F-BDF2-4D48-8995-126431E3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909482"/>
            <a:ext cx="11399424" cy="107342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 paper thickness is only around 1mm, it is very short.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However, in case of based on diameter of particle, its distance is about around 3,300 times of it.</a:t>
            </a:r>
          </a:p>
        </p:txBody>
      </p:sp>
    </p:spTree>
    <p:extLst>
      <p:ext uri="{BB962C8B-B14F-4D97-AF65-F5344CB8AC3E}">
        <p14:creationId xmlns:p14="http://schemas.microsoft.com/office/powerpoint/2010/main" val="352260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176" y="2499724"/>
            <a:ext cx="10571998" cy="970450"/>
          </a:xfrm>
        </p:spPr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Detail of 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8D62B331-C102-43B1-9403-DAAB4D455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68788"/>
              </p:ext>
            </p:extLst>
          </p:nvPr>
        </p:nvGraphicFramePr>
        <p:xfrm>
          <a:off x="1774996" y="2547136"/>
          <a:ext cx="8640000" cy="232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676">
                  <a:extLst>
                    <a:ext uri="{9D8B030D-6E8A-4147-A177-3AD203B41FA5}">
                      <a16:colId xmlns:a16="http://schemas.microsoft.com/office/drawing/2014/main" val="3520934563"/>
                    </a:ext>
                  </a:extLst>
                </a:gridCol>
                <a:gridCol w="2663120">
                  <a:extLst>
                    <a:ext uri="{9D8B030D-6E8A-4147-A177-3AD203B41FA5}">
                      <a16:colId xmlns:a16="http://schemas.microsoft.com/office/drawing/2014/main" val="1365454647"/>
                    </a:ext>
                  </a:extLst>
                </a:gridCol>
                <a:gridCol w="2919204">
                  <a:extLst>
                    <a:ext uri="{9D8B030D-6E8A-4147-A177-3AD203B41FA5}">
                      <a16:colId xmlns:a16="http://schemas.microsoft.com/office/drawing/2014/main" val="2120000579"/>
                    </a:ext>
                  </a:extLst>
                </a:gridCol>
              </a:tblGrid>
              <a:tr h="494707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Real scale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Human scale (Head)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68605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Particle diameter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 [</a:t>
                      </a:r>
                      <a:r>
                        <a:rPr kumimoji="1" lang="en-US" altLang="ja-JP" sz="24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μm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0.3[m]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99234"/>
                  </a:ext>
                </a:extLst>
              </a:tr>
              <a:tr h="26771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Particle speed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0.01[m/s]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10[km/s]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28373"/>
                  </a:ext>
                </a:extLst>
              </a:tr>
              <a:tr h="131921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Filter thickness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1[mm]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1[km]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8543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Filter fiber diameter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1-10[</a:t>
                      </a:r>
                      <a:r>
                        <a:rPr kumimoji="1" lang="en-US" altLang="ja-JP" sz="24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μm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1-10[m]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281293"/>
                  </a:ext>
                </a:extLst>
              </a:tr>
            </a:tbl>
          </a:graphicData>
        </a:graphic>
      </p:graphicFrame>
      <p:sp>
        <p:nvSpPr>
          <p:cNvPr id="3" name="矢印: 環状 2">
            <a:extLst>
              <a:ext uri="{FF2B5EF4-FFF2-40B4-BE49-F238E27FC236}">
                <a16:creationId xmlns:a16="http://schemas.microsoft.com/office/drawing/2014/main" id="{07A17FD5-D527-41AB-9D74-611FA8E287DB}"/>
              </a:ext>
            </a:extLst>
          </p:cNvPr>
          <p:cNvSpPr/>
          <p:nvPr/>
        </p:nvSpPr>
        <p:spPr>
          <a:xfrm>
            <a:off x="7032145" y="1625079"/>
            <a:ext cx="940904" cy="1018482"/>
          </a:xfrm>
          <a:prstGeom prst="circular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4C811-62BD-4E71-98E3-6BEA00E2A7D7}"/>
              </a:ext>
            </a:extLst>
          </p:cNvPr>
          <p:cNvSpPr txBox="1"/>
          <p:nvPr/>
        </p:nvSpPr>
        <p:spPr>
          <a:xfrm>
            <a:off x="6757521" y="1278830"/>
            <a:ext cx="149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accent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 1000000</a:t>
            </a:r>
            <a:endParaRPr kumimoji="1" lang="ja-JP" altLang="en-US" sz="2400" dirty="0">
              <a:solidFill>
                <a:schemeClr val="accent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4C38411C-01B6-49B8-B8AE-80824B72FD74}"/>
              </a:ext>
            </a:extLst>
          </p:cNvPr>
          <p:cNvSpPr/>
          <p:nvPr/>
        </p:nvSpPr>
        <p:spPr>
          <a:xfrm>
            <a:off x="109873" y="3592725"/>
            <a:ext cx="1544097" cy="1704269"/>
          </a:xfrm>
          <a:prstGeom prst="wedgeRectCallout">
            <a:avLst>
              <a:gd name="adj1" fmla="val 54686"/>
              <a:gd name="adj2" fmla="val 69064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Please image as you are particle.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34BDC3DA-5DA8-4BD5-A9C2-D949E038CEC2}"/>
              </a:ext>
            </a:extLst>
          </p:cNvPr>
          <p:cNvSpPr/>
          <p:nvPr/>
        </p:nvSpPr>
        <p:spPr>
          <a:xfrm>
            <a:off x="10534970" y="3631096"/>
            <a:ext cx="1544097" cy="1665898"/>
          </a:xfrm>
          <a:prstGeom prst="wedgeRectCallout">
            <a:avLst>
              <a:gd name="adj1" fmla="val 45950"/>
              <a:gd name="adj2" fmla="val 27302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Can you pass through without conflict?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829BC431-25E1-443E-816D-79CEBC5F0E4C}"/>
              </a:ext>
            </a:extLst>
          </p:cNvPr>
          <p:cNvSpPr txBox="1">
            <a:spLocks/>
          </p:cNvSpPr>
          <p:nvPr/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Scale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image of Particle and Human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EEC38D9-8F50-4C99-A9BD-2BEF80F2011F}"/>
              </a:ext>
            </a:extLst>
          </p:cNvPr>
          <p:cNvSpPr/>
          <p:nvPr/>
        </p:nvSpPr>
        <p:spPr>
          <a:xfrm>
            <a:off x="1792996" y="4975869"/>
            <a:ext cx="8640000" cy="144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ECE2B96-6322-419A-8B01-B17843B7DF4E}"/>
              </a:ext>
            </a:extLst>
          </p:cNvPr>
          <p:cNvSpPr txBox="1"/>
          <p:nvPr/>
        </p:nvSpPr>
        <p:spPr>
          <a:xfrm>
            <a:off x="5030414" y="5470640"/>
            <a:ext cx="2174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EF755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Filter paper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F755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平行四辺形 35">
            <a:extLst>
              <a:ext uri="{FF2B5EF4-FFF2-40B4-BE49-F238E27FC236}">
                <a16:creationId xmlns:a16="http://schemas.microsoft.com/office/drawing/2014/main" id="{EBC71EFB-706F-417E-8349-8DB2C57CA85C}"/>
              </a:ext>
            </a:extLst>
          </p:cNvPr>
          <p:cNvSpPr/>
          <p:nvPr/>
        </p:nvSpPr>
        <p:spPr>
          <a:xfrm>
            <a:off x="8603016" y="4953971"/>
            <a:ext cx="403411" cy="898093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平行四辺形 36">
            <a:extLst>
              <a:ext uri="{FF2B5EF4-FFF2-40B4-BE49-F238E27FC236}">
                <a16:creationId xmlns:a16="http://schemas.microsoft.com/office/drawing/2014/main" id="{AC27569F-86A3-4718-AF82-2E7519B1238E}"/>
              </a:ext>
            </a:extLst>
          </p:cNvPr>
          <p:cNvSpPr/>
          <p:nvPr/>
        </p:nvSpPr>
        <p:spPr>
          <a:xfrm>
            <a:off x="8705436" y="5551421"/>
            <a:ext cx="403411" cy="898093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8300FD32-DA52-4D56-B1F0-D55372E6D4B1}"/>
              </a:ext>
            </a:extLst>
          </p:cNvPr>
          <p:cNvSpPr/>
          <p:nvPr/>
        </p:nvSpPr>
        <p:spPr>
          <a:xfrm>
            <a:off x="1851113" y="4964889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1644DA0E-58F4-4090-94F1-E287FD020FDA}"/>
              </a:ext>
            </a:extLst>
          </p:cNvPr>
          <p:cNvSpPr/>
          <p:nvPr/>
        </p:nvSpPr>
        <p:spPr>
          <a:xfrm>
            <a:off x="4356888" y="5332188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57A67DA4-2366-44D9-A547-3F75179537F7}"/>
              </a:ext>
            </a:extLst>
          </p:cNvPr>
          <p:cNvSpPr/>
          <p:nvPr/>
        </p:nvSpPr>
        <p:spPr>
          <a:xfrm>
            <a:off x="3009191" y="5695473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4579C078-6602-4BBB-8BD9-DF4A566B1649}"/>
              </a:ext>
            </a:extLst>
          </p:cNvPr>
          <p:cNvSpPr/>
          <p:nvPr/>
        </p:nvSpPr>
        <p:spPr>
          <a:xfrm>
            <a:off x="2112105" y="6059377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D92CC0BF-205D-4F7D-9761-F7AFE756055F}"/>
              </a:ext>
            </a:extLst>
          </p:cNvPr>
          <p:cNvSpPr/>
          <p:nvPr/>
        </p:nvSpPr>
        <p:spPr>
          <a:xfrm>
            <a:off x="5722694" y="4970485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E8DBE33C-B5AA-4B74-93E7-574C96F9EAAF}"/>
              </a:ext>
            </a:extLst>
          </p:cNvPr>
          <p:cNvSpPr/>
          <p:nvPr/>
        </p:nvSpPr>
        <p:spPr>
          <a:xfrm>
            <a:off x="8185319" y="5338188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423172A2-0982-48AF-9EEF-11E9685056D7}"/>
              </a:ext>
            </a:extLst>
          </p:cNvPr>
          <p:cNvSpPr/>
          <p:nvPr/>
        </p:nvSpPr>
        <p:spPr>
          <a:xfrm>
            <a:off x="6837622" y="5701473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4391A98E-2E23-4B16-A0B7-6EAAD688BB97}"/>
              </a:ext>
            </a:extLst>
          </p:cNvPr>
          <p:cNvSpPr/>
          <p:nvPr/>
        </p:nvSpPr>
        <p:spPr>
          <a:xfrm>
            <a:off x="5940536" y="6065377"/>
            <a:ext cx="360000" cy="36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911017F-C197-48C0-A9E2-FB7C23B96691}"/>
              </a:ext>
            </a:extLst>
          </p:cNvPr>
          <p:cNvSpPr txBox="1"/>
          <p:nvPr/>
        </p:nvSpPr>
        <p:spPr>
          <a:xfrm>
            <a:off x="1717162" y="5446717"/>
            <a:ext cx="154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accent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→</a:t>
            </a:r>
            <a:r>
              <a:rPr kumimoji="1" lang="en-US" altLang="ja-JP" sz="2400" dirty="0">
                <a:solidFill>
                  <a:schemeClr val="accent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10km/s</a:t>
            </a:r>
            <a:endParaRPr kumimoji="1" lang="ja-JP" altLang="en-US" sz="2400" dirty="0">
              <a:solidFill>
                <a:schemeClr val="accent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F517BC80-DC8D-40FA-831B-92AC488A1766}"/>
              </a:ext>
            </a:extLst>
          </p:cNvPr>
          <p:cNvSpPr/>
          <p:nvPr/>
        </p:nvSpPr>
        <p:spPr>
          <a:xfrm>
            <a:off x="1774996" y="5665473"/>
            <a:ext cx="36000" cy="3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DF7EA81-5242-41AD-B3A6-B9C1AF5B7C3B}"/>
              </a:ext>
            </a:extLst>
          </p:cNvPr>
          <p:cNvSpPr txBox="1"/>
          <p:nvPr/>
        </p:nvSpPr>
        <p:spPr>
          <a:xfrm>
            <a:off x="6246254" y="6267299"/>
            <a:ext cx="154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accent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1km</a:t>
            </a:r>
            <a:endParaRPr kumimoji="1" lang="ja-JP" altLang="en-US" sz="2400" dirty="0">
              <a:solidFill>
                <a:schemeClr val="accent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80BB51D5-1C9C-45E6-8610-7D651EDF5CC5}"/>
              </a:ext>
            </a:extLst>
          </p:cNvPr>
          <p:cNvCxnSpPr>
            <a:cxnSpLocks/>
          </p:cNvCxnSpPr>
          <p:nvPr/>
        </p:nvCxnSpPr>
        <p:spPr>
          <a:xfrm>
            <a:off x="1774996" y="6489260"/>
            <a:ext cx="3600000" cy="0"/>
          </a:xfrm>
          <a:prstGeom prst="straightConnector1">
            <a:avLst/>
          </a:prstGeom>
          <a:ln>
            <a:solidFill>
              <a:schemeClr val="accent5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6152B7F-C336-408D-8DF2-7871BE88D999}"/>
              </a:ext>
            </a:extLst>
          </p:cNvPr>
          <p:cNvSpPr txBox="1"/>
          <p:nvPr/>
        </p:nvSpPr>
        <p:spPr>
          <a:xfrm>
            <a:off x="3112127" y="6065377"/>
            <a:ext cx="1542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chemeClr val="accent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30m</a:t>
            </a:r>
            <a:endParaRPr kumimoji="1" lang="ja-JP" altLang="en-US" sz="2400" dirty="0">
              <a:solidFill>
                <a:schemeClr val="accent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8676FCF-FFCE-4641-A5CB-A2ED36E6B0A0}"/>
              </a:ext>
            </a:extLst>
          </p:cNvPr>
          <p:cNvCxnSpPr>
            <a:cxnSpLocks/>
          </p:cNvCxnSpPr>
          <p:nvPr/>
        </p:nvCxnSpPr>
        <p:spPr>
          <a:xfrm>
            <a:off x="1774996" y="6660724"/>
            <a:ext cx="6897773" cy="0"/>
          </a:xfrm>
          <a:prstGeom prst="straightConnector1">
            <a:avLst/>
          </a:prstGeom>
          <a:ln>
            <a:solidFill>
              <a:schemeClr val="accent5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0DB2794-1EC2-4719-B929-04E472F1DB66}"/>
              </a:ext>
            </a:extLst>
          </p:cNvPr>
          <p:cNvCxnSpPr>
            <a:cxnSpLocks/>
          </p:cNvCxnSpPr>
          <p:nvPr/>
        </p:nvCxnSpPr>
        <p:spPr>
          <a:xfrm>
            <a:off x="9168175" y="6665480"/>
            <a:ext cx="1296000" cy="0"/>
          </a:xfrm>
          <a:prstGeom prst="straightConnector1">
            <a:avLst/>
          </a:prstGeom>
          <a:ln>
            <a:solidFill>
              <a:schemeClr val="accent5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205684E-BA35-4B38-93DA-804B4D0EDB8B}"/>
              </a:ext>
            </a:extLst>
          </p:cNvPr>
          <p:cNvCxnSpPr>
            <a:cxnSpLocks/>
          </p:cNvCxnSpPr>
          <p:nvPr/>
        </p:nvCxnSpPr>
        <p:spPr>
          <a:xfrm>
            <a:off x="8672769" y="6660543"/>
            <a:ext cx="504000" cy="0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コンテンツ プレースホルダー 3">
            <a:extLst>
              <a:ext uri="{FF2B5EF4-FFF2-40B4-BE49-F238E27FC236}">
                <a16:creationId xmlns:a16="http://schemas.microsoft.com/office/drawing/2014/main" id="{86BBB7C5-D47B-400F-B10E-4F1661632C2F}"/>
              </a:ext>
            </a:extLst>
          </p:cNvPr>
          <p:cNvSpPr txBox="1">
            <a:spLocks/>
          </p:cNvSpPr>
          <p:nvPr/>
        </p:nvSpPr>
        <p:spPr>
          <a:xfrm>
            <a:off x="792576" y="1909482"/>
            <a:ext cx="4031215" cy="59766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are particle, </a:t>
            </a:r>
          </a:p>
        </p:txBody>
      </p:sp>
    </p:spTree>
    <p:extLst>
      <p:ext uri="{BB962C8B-B14F-4D97-AF65-F5344CB8AC3E}">
        <p14:creationId xmlns:p14="http://schemas.microsoft.com/office/powerpoint/2010/main" val="276872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My mistake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08313"/>
            <a:ext cx="6787270" cy="4949687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 paper catches particle. Also filter paper catches water drop.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installed HEPA filter after humidifier. Of course, I selected steam type humidifier in order not to  generate water drop.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 believed steam will soon mix with air perfectly.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some steam turn to small water drop as not expected. And HEPA filter caught them.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Then HEPA filter paper got wetted. And air volume decreased remarkably!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Can you image my shock? And how do you improve this problem?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0FB4BDA-2436-4054-8E94-3597F0AE2CF0}"/>
              </a:ext>
            </a:extLst>
          </p:cNvPr>
          <p:cNvSpPr/>
          <p:nvPr/>
        </p:nvSpPr>
        <p:spPr>
          <a:xfrm>
            <a:off x="10618633" y="3711583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2B41A5-A331-4FF6-9C0C-3842294C64B5}"/>
              </a:ext>
            </a:extLst>
          </p:cNvPr>
          <p:cNvSpPr/>
          <p:nvPr/>
        </p:nvSpPr>
        <p:spPr>
          <a:xfrm>
            <a:off x="8673353" y="3605565"/>
            <a:ext cx="2756646" cy="1325218"/>
          </a:xfrm>
          <a:prstGeom prst="rect">
            <a:avLst/>
          </a:prstGeom>
          <a:noFill/>
          <a:ln w="254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82CAA1-431D-4BB5-8092-2E97F1382763}"/>
              </a:ext>
            </a:extLst>
          </p:cNvPr>
          <p:cNvSpPr/>
          <p:nvPr/>
        </p:nvSpPr>
        <p:spPr>
          <a:xfrm>
            <a:off x="8791030" y="5297630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2330FC-0827-42CD-98EA-4A43BBDEB2F0}"/>
              </a:ext>
            </a:extLst>
          </p:cNvPr>
          <p:cNvSpPr/>
          <p:nvPr/>
        </p:nvSpPr>
        <p:spPr>
          <a:xfrm flipH="1">
            <a:off x="8995852" y="4016884"/>
            <a:ext cx="72000" cy="128074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915917FB-7EA6-474A-A22C-9A77656D2BAC}"/>
              </a:ext>
            </a:extLst>
          </p:cNvPr>
          <p:cNvSpPr/>
          <p:nvPr/>
        </p:nvSpPr>
        <p:spPr>
          <a:xfrm>
            <a:off x="9265444" y="4001073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F560C0-A5CF-4116-9375-5B0CF294213F}"/>
              </a:ext>
            </a:extLst>
          </p:cNvPr>
          <p:cNvSpPr/>
          <p:nvPr/>
        </p:nvSpPr>
        <p:spPr>
          <a:xfrm>
            <a:off x="8995853" y="409594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8224E82-404A-4322-9F21-FE21D1CAD448}"/>
              </a:ext>
            </a:extLst>
          </p:cNvPr>
          <p:cNvSpPr/>
          <p:nvPr/>
        </p:nvSpPr>
        <p:spPr>
          <a:xfrm>
            <a:off x="8995853" y="435778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87655CD3-D872-4EA7-A8E6-2D2584D3D64B}"/>
              </a:ext>
            </a:extLst>
          </p:cNvPr>
          <p:cNvSpPr/>
          <p:nvPr/>
        </p:nvSpPr>
        <p:spPr>
          <a:xfrm>
            <a:off x="9244399" y="4300460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BA036EA5-D680-4183-A4B1-A9037DA27F1D}"/>
              </a:ext>
            </a:extLst>
          </p:cNvPr>
          <p:cNvSpPr/>
          <p:nvPr/>
        </p:nvSpPr>
        <p:spPr>
          <a:xfrm>
            <a:off x="10804466" y="5282472"/>
            <a:ext cx="1303719" cy="486707"/>
          </a:xfrm>
          <a:prstGeom prst="wedgeRectCallout">
            <a:avLst>
              <a:gd name="adj1" fmla="val -38233"/>
              <a:gd name="adj2" fmla="val -16178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HEPA filter</a:t>
            </a:r>
            <a:endParaRPr kumimoji="1" lang="ja-JP" altLang="en-US" dirty="0"/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1D64C1C7-C861-4E8E-A3B3-91B29D0C204E}"/>
              </a:ext>
            </a:extLst>
          </p:cNvPr>
          <p:cNvSpPr/>
          <p:nvPr/>
        </p:nvSpPr>
        <p:spPr>
          <a:xfrm>
            <a:off x="10778139" y="2741814"/>
            <a:ext cx="1303719" cy="486707"/>
          </a:xfrm>
          <a:prstGeom prst="wedgeRectCallout">
            <a:avLst>
              <a:gd name="adj1" fmla="val -24824"/>
              <a:gd name="adj2" fmla="val 12278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Filter casing</a:t>
            </a:r>
            <a:endParaRPr kumimoji="1" lang="ja-JP" altLang="en-US" dirty="0"/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97184B4A-00DA-48B5-AA60-5AA1A4AAB1C9}"/>
              </a:ext>
            </a:extLst>
          </p:cNvPr>
          <p:cNvSpPr/>
          <p:nvPr/>
        </p:nvSpPr>
        <p:spPr>
          <a:xfrm>
            <a:off x="8792661" y="2130544"/>
            <a:ext cx="1303719" cy="486707"/>
          </a:xfrm>
          <a:prstGeom prst="wedgeRectCallout">
            <a:avLst>
              <a:gd name="adj1" fmla="val -20698"/>
              <a:gd name="adj2" fmla="val 32447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Spray nozzle</a:t>
            </a:r>
            <a:endParaRPr kumimoji="1" lang="ja-JP" altLang="en-US" dirty="0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3D21E8A-567B-4A43-8DA7-D1BB4E33132E}"/>
              </a:ext>
            </a:extLst>
          </p:cNvPr>
          <p:cNvSpPr/>
          <p:nvPr/>
        </p:nvSpPr>
        <p:spPr>
          <a:xfrm>
            <a:off x="9391054" y="5282473"/>
            <a:ext cx="1303719" cy="486707"/>
          </a:xfrm>
          <a:prstGeom prst="wedgeRectCallout">
            <a:avLst>
              <a:gd name="adj1" fmla="val -54736"/>
              <a:gd name="adj2" fmla="val 11173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Humidifier</a:t>
            </a:r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E209484-39C0-4B90-9750-518F114D5567}"/>
              </a:ext>
            </a:extLst>
          </p:cNvPr>
          <p:cNvSpPr/>
          <p:nvPr/>
        </p:nvSpPr>
        <p:spPr>
          <a:xfrm>
            <a:off x="11429999" y="3907771"/>
            <a:ext cx="565301" cy="671818"/>
          </a:xfrm>
          <a:prstGeom prst="rect">
            <a:avLst/>
          </a:prstGeom>
          <a:noFill/>
          <a:ln w="254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C5A3619-D507-4661-A71F-863FC864645D}"/>
              </a:ext>
            </a:extLst>
          </p:cNvPr>
          <p:cNvSpPr/>
          <p:nvPr/>
        </p:nvSpPr>
        <p:spPr>
          <a:xfrm>
            <a:off x="8113263" y="3907771"/>
            <a:ext cx="565301" cy="671818"/>
          </a:xfrm>
          <a:prstGeom prst="rect">
            <a:avLst/>
          </a:prstGeom>
          <a:noFill/>
          <a:ln w="254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2C3AEFAA-711D-4824-B528-DDA906173FBE}"/>
              </a:ext>
            </a:extLst>
          </p:cNvPr>
          <p:cNvSpPr/>
          <p:nvPr/>
        </p:nvSpPr>
        <p:spPr>
          <a:xfrm>
            <a:off x="9391053" y="2734340"/>
            <a:ext cx="1303719" cy="486707"/>
          </a:xfrm>
          <a:prstGeom prst="wedgeRectCallout">
            <a:avLst>
              <a:gd name="adj1" fmla="val -39263"/>
              <a:gd name="adj2" fmla="val 20843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Steam</a:t>
            </a:r>
            <a:endParaRPr kumimoji="1" lang="ja-JP" altLang="en-US" dirty="0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4C0FBB68-DBBE-441D-9DAD-9FDF355299AD}"/>
              </a:ext>
            </a:extLst>
          </p:cNvPr>
          <p:cNvSpPr/>
          <p:nvPr/>
        </p:nvSpPr>
        <p:spPr>
          <a:xfrm>
            <a:off x="8166071" y="4014102"/>
            <a:ext cx="778337" cy="459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28AEFAE6-F031-4D12-B0CB-744978CB524F}"/>
              </a:ext>
            </a:extLst>
          </p:cNvPr>
          <p:cNvSpPr/>
          <p:nvPr/>
        </p:nvSpPr>
        <p:spPr>
          <a:xfrm>
            <a:off x="11216470" y="4038596"/>
            <a:ext cx="720810" cy="459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5AD10085-4F6B-43EB-A180-CE93238C4C2D}"/>
              </a:ext>
            </a:extLst>
          </p:cNvPr>
          <p:cNvSpPr/>
          <p:nvPr/>
        </p:nvSpPr>
        <p:spPr>
          <a:xfrm>
            <a:off x="7674306" y="2713907"/>
            <a:ext cx="1303719" cy="486707"/>
          </a:xfrm>
          <a:prstGeom prst="wedgeRectCallout">
            <a:avLst>
              <a:gd name="adj1" fmla="val -69"/>
              <a:gd name="adj2" fmla="val 19738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Air duct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3159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What is HEPA filter?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6035"/>
            <a:ext cx="7395565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Particle size in air ranges from large size to small size.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air filter is classified by targeted particle size.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is one of air filters. Targeted particle size is very small, but HEPA filter can almost fully catch them.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HEPA filter is used for cleanroom and BSL3 lab.</a:t>
            </a:r>
          </a:p>
        </p:txBody>
      </p:sp>
      <p:pic>
        <p:nvPicPr>
          <p:cNvPr id="140" name="図 139">
            <a:extLst>
              <a:ext uri="{FF2B5EF4-FFF2-40B4-BE49-F238E27FC236}">
                <a16:creationId xmlns:a16="http://schemas.microsoft.com/office/drawing/2014/main" id="{BB7B2869-6967-4F39-815D-7DDB8364A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1226" y="2836195"/>
            <a:ext cx="1905000" cy="2667000"/>
          </a:xfrm>
          <a:prstGeom prst="rect">
            <a:avLst/>
          </a:prstGeom>
        </p:spPr>
      </p:pic>
      <p:sp>
        <p:nvSpPr>
          <p:cNvPr id="141" name="吹き出し: 四角形 140">
            <a:extLst>
              <a:ext uri="{FF2B5EF4-FFF2-40B4-BE49-F238E27FC236}">
                <a16:creationId xmlns:a16="http://schemas.microsoft.com/office/drawing/2014/main" id="{B2D860C6-52DF-49D9-98C2-A79F0F7E3F45}"/>
              </a:ext>
            </a:extLst>
          </p:cNvPr>
          <p:cNvSpPr/>
          <p:nvPr/>
        </p:nvSpPr>
        <p:spPr>
          <a:xfrm>
            <a:off x="8205565" y="2130252"/>
            <a:ext cx="1303719" cy="486707"/>
          </a:xfrm>
          <a:prstGeom prst="wedgeRectCallout">
            <a:avLst>
              <a:gd name="adj1" fmla="val 53565"/>
              <a:gd name="adj2" fmla="val 14765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Dirty air</a:t>
            </a:r>
            <a:endParaRPr kumimoji="1" lang="ja-JP" altLang="en-US" dirty="0"/>
          </a:p>
        </p:txBody>
      </p:sp>
      <p:sp>
        <p:nvSpPr>
          <p:cNvPr id="142" name="吹き出し: 四角形 141">
            <a:extLst>
              <a:ext uri="{FF2B5EF4-FFF2-40B4-BE49-F238E27FC236}">
                <a16:creationId xmlns:a16="http://schemas.microsoft.com/office/drawing/2014/main" id="{1E93D499-F99F-44BD-B1F6-D0EAFF0FD4A9}"/>
              </a:ext>
            </a:extLst>
          </p:cNvPr>
          <p:cNvSpPr/>
          <p:nvPr/>
        </p:nvSpPr>
        <p:spPr>
          <a:xfrm>
            <a:off x="10747513" y="2130251"/>
            <a:ext cx="1303719" cy="486707"/>
          </a:xfrm>
          <a:prstGeom prst="wedgeRectCallout">
            <a:avLst>
              <a:gd name="adj1" fmla="val -43064"/>
              <a:gd name="adj2" fmla="val 14220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Clean air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5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Test method of collection rate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6448906" cy="2928727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Collection rate is the most important specification of all filter specifications.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Collection rate is measured shown as right.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particle generator is set into upstream side of filter with enough distance. And 2 particle counters are set into both upstream and downstream side of filter.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157474-0269-44D3-9387-1F6A436746F5}"/>
              </a:ext>
            </a:extLst>
          </p:cNvPr>
          <p:cNvSpPr/>
          <p:nvPr/>
        </p:nvSpPr>
        <p:spPr>
          <a:xfrm>
            <a:off x="9706648" y="3711583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F55C43-FAE4-454E-BBBA-E5F25F55AE69}"/>
              </a:ext>
            </a:extLst>
          </p:cNvPr>
          <p:cNvSpPr/>
          <p:nvPr/>
        </p:nvSpPr>
        <p:spPr>
          <a:xfrm>
            <a:off x="7353395" y="3605565"/>
            <a:ext cx="4671752" cy="1325218"/>
          </a:xfrm>
          <a:prstGeom prst="rect">
            <a:avLst/>
          </a:prstGeom>
          <a:noFill/>
          <a:ln w="254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8F8069-B06E-4052-9597-E845E0C39BBF}"/>
              </a:ext>
            </a:extLst>
          </p:cNvPr>
          <p:cNvSpPr/>
          <p:nvPr/>
        </p:nvSpPr>
        <p:spPr>
          <a:xfrm>
            <a:off x="7372597" y="5297630"/>
            <a:ext cx="490331" cy="111318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107E70-16AD-4859-B9F8-270FE6EDB22F}"/>
              </a:ext>
            </a:extLst>
          </p:cNvPr>
          <p:cNvSpPr/>
          <p:nvPr/>
        </p:nvSpPr>
        <p:spPr>
          <a:xfrm flipH="1">
            <a:off x="7577419" y="4016884"/>
            <a:ext cx="72000" cy="128074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B5BF9382-6968-4B76-B430-71512AD3A337}"/>
              </a:ext>
            </a:extLst>
          </p:cNvPr>
          <p:cNvSpPr/>
          <p:nvPr/>
        </p:nvSpPr>
        <p:spPr>
          <a:xfrm>
            <a:off x="7847011" y="4001073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13AE946-D57A-494B-813D-D1256EB3B5FA}"/>
              </a:ext>
            </a:extLst>
          </p:cNvPr>
          <p:cNvSpPr/>
          <p:nvPr/>
        </p:nvSpPr>
        <p:spPr>
          <a:xfrm>
            <a:off x="7577420" y="409594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4DBFDE-9130-4E2D-A20E-6F3C06DE3917}"/>
              </a:ext>
            </a:extLst>
          </p:cNvPr>
          <p:cNvSpPr/>
          <p:nvPr/>
        </p:nvSpPr>
        <p:spPr>
          <a:xfrm>
            <a:off x="7577420" y="4357783"/>
            <a:ext cx="180000" cy="72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1E50DDF2-1211-4B41-9367-481CBFA75580}"/>
              </a:ext>
            </a:extLst>
          </p:cNvPr>
          <p:cNvSpPr/>
          <p:nvPr/>
        </p:nvSpPr>
        <p:spPr>
          <a:xfrm>
            <a:off x="7825966" y="4300460"/>
            <a:ext cx="400245" cy="258646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72AC0210-FA55-4446-8F25-D7C5FEAF7BBA}"/>
              </a:ext>
            </a:extLst>
          </p:cNvPr>
          <p:cNvSpPr/>
          <p:nvPr/>
        </p:nvSpPr>
        <p:spPr>
          <a:xfrm>
            <a:off x="9258161" y="2734340"/>
            <a:ext cx="1303719" cy="486707"/>
          </a:xfrm>
          <a:prstGeom prst="wedgeRectCallout">
            <a:avLst>
              <a:gd name="adj1" fmla="val -9099"/>
              <a:gd name="adj2" fmla="val 16771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HEPA filter</a:t>
            </a:r>
            <a:endParaRPr kumimoji="1" lang="ja-JP" altLang="en-US" dirty="0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65129663-B67A-45EF-A25E-0A9787D5396C}"/>
              </a:ext>
            </a:extLst>
          </p:cNvPr>
          <p:cNvSpPr/>
          <p:nvPr/>
        </p:nvSpPr>
        <p:spPr>
          <a:xfrm>
            <a:off x="8027529" y="5953666"/>
            <a:ext cx="1303719" cy="486707"/>
          </a:xfrm>
          <a:prstGeom prst="wedgeRectCallout">
            <a:avLst>
              <a:gd name="adj1" fmla="val -74159"/>
              <a:gd name="adj2" fmla="val -4145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generator</a:t>
            </a:r>
            <a:endParaRPr kumimoji="1" lang="ja-JP" altLang="en-US" dirty="0"/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FCC92684-A4A3-44D7-A88A-DEEC0FA8466E}"/>
              </a:ext>
            </a:extLst>
          </p:cNvPr>
          <p:cNvSpPr/>
          <p:nvPr/>
        </p:nvSpPr>
        <p:spPr>
          <a:xfrm>
            <a:off x="7353635" y="2734340"/>
            <a:ext cx="1303719" cy="486707"/>
          </a:xfrm>
          <a:prstGeom prst="wedgeRectCallout">
            <a:avLst>
              <a:gd name="adj1" fmla="val -4734"/>
              <a:gd name="adj2" fmla="val 20843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lord</a:t>
            </a:r>
            <a:endParaRPr kumimoji="1" lang="ja-JP" altLang="en-US" dirty="0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6E17F93D-D62F-4EE2-9644-5150AC183252}"/>
              </a:ext>
            </a:extLst>
          </p:cNvPr>
          <p:cNvSpPr/>
          <p:nvPr/>
        </p:nvSpPr>
        <p:spPr>
          <a:xfrm>
            <a:off x="9258161" y="4030141"/>
            <a:ext cx="432000" cy="43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2B3CF1BF-2759-4CD6-A386-5FA8FF821596}"/>
              </a:ext>
            </a:extLst>
          </p:cNvPr>
          <p:cNvSpPr/>
          <p:nvPr/>
        </p:nvSpPr>
        <p:spPr>
          <a:xfrm>
            <a:off x="10262356" y="4048753"/>
            <a:ext cx="432000" cy="43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848C67E-FFE0-444B-9E87-A1FBFC544616}"/>
              </a:ext>
            </a:extLst>
          </p:cNvPr>
          <p:cNvSpPr/>
          <p:nvPr/>
        </p:nvSpPr>
        <p:spPr>
          <a:xfrm flipH="1">
            <a:off x="11418482" y="4245078"/>
            <a:ext cx="118678" cy="108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05583346-3904-4FDB-BB50-EF5F21FDA810}"/>
              </a:ext>
            </a:extLst>
          </p:cNvPr>
          <p:cNvSpPr/>
          <p:nvPr/>
        </p:nvSpPr>
        <p:spPr>
          <a:xfrm rot="5400000">
            <a:off x="11188330" y="4172737"/>
            <a:ext cx="302903" cy="211189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吹き出し: 四角形 24">
            <a:extLst>
              <a:ext uri="{FF2B5EF4-FFF2-40B4-BE49-F238E27FC236}">
                <a16:creationId xmlns:a16="http://schemas.microsoft.com/office/drawing/2014/main" id="{D996DEBF-D538-43F3-800D-450FE7904ED9}"/>
              </a:ext>
            </a:extLst>
          </p:cNvPr>
          <p:cNvSpPr/>
          <p:nvPr/>
        </p:nvSpPr>
        <p:spPr>
          <a:xfrm>
            <a:off x="10721428" y="2734340"/>
            <a:ext cx="1303719" cy="486707"/>
          </a:xfrm>
          <a:prstGeom prst="wedgeRectCallout">
            <a:avLst>
              <a:gd name="adj1" fmla="val -2940"/>
              <a:gd name="adj2" fmla="val 26394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Sampling</a:t>
            </a:r>
          </a:p>
          <a:p>
            <a:pPr algn="ctr"/>
            <a:r>
              <a:rPr kumimoji="1" lang="en-US" altLang="ja-JP" dirty="0"/>
              <a:t>inlet</a:t>
            </a:r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D2E2E25-654D-404D-8F24-70BB3ED1AFE6}"/>
              </a:ext>
            </a:extLst>
          </p:cNvPr>
          <p:cNvSpPr/>
          <p:nvPr/>
        </p:nvSpPr>
        <p:spPr>
          <a:xfrm>
            <a:off x="10801934" y="5060331"/>
            <a:ext cx="913717" cy="52949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9FFFA847-9C89-4CD5-B08E-F4219738BE17}"/>
              </a:ext>
            </a:extLst>
          </p:cNvPr>
          <p:cNvSpPr/>
          <p:nvPr/>
        </p:nvSpPr>
        <p:spPr>
          <a:xfrm>
            <a:off x="10736168" y="5953666"/>
            <a:ext cx="1303719" cy="486707"/>
          </a:xfrm>
          <a:prstGeom prst="wedgeRectCallout">
            <a:avLst>
              <a:gd name="adj1" fmla="val 21923"/>
              <a:gd name="adj2" fmla="val -1537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counter</a:t>
            </a:r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88BFB62-DBB2-45B0-8C1B-757ED72241A6}"/>
              </a:ext>
            </a:extLst>
          </p:cNvPr>
          <p:cNvSpPr/>
          <p:nvPr/>
        </p:nvSpPr>
        <p:spPr>
          <a:xfrm flipH="1">
            <a:off x="8827685" y="4242730"/>
            <a:ext cx="118678" cy="1080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9AD9BD6A-C0D3-4421-92F1-7E3ADE73143C}"/>
              </a:ext>
            </a:extLst>
          </p:cNvPr>
          <p:cNvSpPr/>
          <p:nvPr/>
        </p:nvSpPr>
        <p:spPr>
          <a:xfrm rot="5400000">
            <a:off x="8597533" y="4170389"/>
            <a:ext cx="302903" cy="211189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2EA27A7-4E24-417D-84C6-60A0EA672E63}"/>
              </a:ext>
            </a:extLst>
          </p:cNvPr>
          <p:cNvSpPr/>
          <p:nvPr/>
        </p:nvSpPr>
        <p:spPr>
          <a:xfrm>
            <a:off x="8211137" y="5057983"/>
            <a:ext cx="913717" cy="52949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吹き出し: 四角形 30">
            <a:extLst>
              <a:ext uri="{FF2B5EF4-FFF2-40B4-BE49-F238E27FC236}">
                <a16:creationId xmlns:a16="http://schemas.microsoft.com/office/drawing/2014/main" id="{331DFFD0-2EDE-4BD1-98D8-83D69A338883}"/>
              </a:ext>
            </a:extLst>
          </p:cNvPr>
          <p:cNvSpPr/>
          <p:nvPr/>
        </p:nvSpPr>
        <p:spPr>
          <a:xfrm>
            <a:off x="9377545" y="5953666"/>
            <a:ext cx="1303719" cy="486707"/>
          </a:xfrm>
          <a:prstGeom prst="wedgeRectCallout">
            <a:avLst>
              <a:gd name="adj1" fmla="val -71953"/>
              <a:gd name="adj2" fmla="val -14801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Particle</a:t>
            </a:r>
          </a:p>
          <a:p>
            <a:pPr algn="ctr"/>
            <a:r>
              <a:rPr kumimoji="1" lang="en-US" altLang="ja-JP" dirty="0"/>
              <a:t>counter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7DBBAD2-4821-468F-BDCD-A6E1801D7D8C}"/>
              </a:ext>
            </a:extLst>
          </p:cNvPr>
          <p:cNvSpPr txBox="1"/>
          <p:nvPr/>
        </p:nvSpPr>
        <p:spPr>
          <a:xfrm>
            <a:off x="1201064" y="5452378"/>
            <a:ext cx="209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Collection rate</a:t>
            </a:r>
          </a:p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[-]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807DFE7-945F-44A1-B733-8DF1147E9CB5}"/>
              </a:ext>
            </a:extLst>
          </p:cNvPr>
          <p:cNvSpPr txBox="1"/>
          <p:nvPr/>
        </p:nvSpPr>
        <p:spPr>
          <a:xfrm>
            <a:off x="4200827" y="4704899"/>
            <a:ext cx="2939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  <a:defRPr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Downstream concentration </a:t>
            </a:r>
          </a:p>
          <a:p>
            <a:pPr lvl="0" algn="ctr">
              <a:lnSpc>
                <a:spcPts val="2400"/>
              </a:lnSpc>
              <a:defRPr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[pcs/ft3]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CCA0505-D760-45DF-9282-7281882F8C58}"/>
              </a:ext>
            </a:extLst>
          </p:cNvPr>
          <p:cNvSpPr txBox="1"/>
          <p:nvPr/>
        </p:nvSpPr>
        <p:spPr>
          <a:xfrm>
            <a:off x="4216569" y="5731448"/>
            <a:ext cx="292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Upstream concentration [pcs/ft3]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ECE3673-3DCE-4553-B7C3-F7A55D1012F6}"/>
              </a:ext>
            </a:extLst>
          </p:cNvPr>
          <p:cNvSpPr txBox="1"/>
          <p:nvPr/>
        </p:nvSpPr>
        <p:spPr>
          <a:xfrm>
            <a:off x="3205164" y="5531393"/>
            <a:ext cx="1011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 1 -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4067285-2735-4677-9760-22B413FD0205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216569" y="5731448"/>
            <a:ext cx="2939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4EC6D155-ABB3-4250-805C-671BB1FE296F}"/>
              </a:ext>
            </a:extLst>
          </p:cNvPr>
          <p:cNvCxnSpPr/>
          <p:nvPr/>
        </p:nvCxnSpPr>
        <p:spPr>
          <a:xfrm flipV="1">
            <a:off x="10826365" y="4566736"/>
            <a:ext cx="360000" cy="360000"/>
          </a:xfrm>
          <a:prstGeom prst="line">
            <a:avLst/>
          </a:prstGeom>
          <a:ln w="254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67063CBC-D0B6-4EC6-B240-AF03F3A353DD}"/>
              </a:ext>
            </a:extLst>
          </p:cNvPr>
          <p:cNvCxnSpPr/>
          <p:nvPr/>
        </p:nvCxnSpPr>
        <p:spPr>
          <a:xfrm>
            <a:off x="10777264" y="3602416"/>
            <a:ext cx="360000" cy="360000"/>
          </a:xfrm>
          <a:prstGeom prst="line">
            <a:avLst/>
          </a:prstGeom>
          <a:ln w="254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59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MPPS 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(Most Penetrating Particle Size)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6035"/>
            <a:ext cx="10571998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Collection rate is defined at targeted particle size.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targeted particle size is important specification likewise collection rate.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Generally, this particle size is defined to MPPS.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Because collection rate at MPPS is less than collection rate at other particle size.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has some specifications, such as JIS (Japanese Industrial Standard), EN (European Norm) and others. And of course, these specifications define collection rate at targeted particle size. </a:t>
            </a:r>
          </a:p>
        </p:txBody>
      </p:sp>
    </p:spTree>
    <p:extLst>
      <p:ext uri="{BB962C8B-B14F-4D97-AF65-F5344CB8AC3E}">
        <p14:creationId xmlns:p14="http://schemas.microsoft.com/office/powerpoint/2010/main" val="103074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specification in JIS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881776"/>
            <a:ext cx="11399424" cy="119046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JIS has Z 8122 for HEPA filter. It is very simple.</a:t>
            </a: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EB2D55AF-EA1B-478D-B72E-511C6A1C4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65965"/>
              </p:ext>
            </p:extLst>
          </p:nvPr>
        </p:nvGraphicFramePr>
        <p:xfrm>
          <a:off x="1258954" y="3072239"/>
          <a:ext cx="10554572" cy="156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131">
                  <a:extLst>
                    <a:ext uri="{9D8B030D-6E8A-4147-A177-3AD203B41FA5}">
                      <a16:colId xmlns:a16="http://schemas.microsoft.com/office/drawing/2014/main" val="927523947"/>
                    </a:ext>
                  </a:extLst>
                </a:gridCol>
                <a:gridCol w="4717774">
                  <a:extLst>
                    <a:ext uri="{9D8B030D-6E8A-4147-A177-3AD203B41FA5}">
                      <a16:colId xmlns:a16="http://schemas.microsoft.com/office/drawing/2014/main" val="1320882008"/>
                    </a:ext>
                  </a:extLst>
                </a:gridCol>
                <a:gridCol w="3517667">
                  <a:extLst>
                    <a:ext uri="{9D8B030D-6E8A-4147-A177-3AD203B41FA5}">
                      <a16:colId xmlns:a16="http://schemas.microsoft.com/office/drawing/2014/main" val="40285656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JIS Z 8122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Collection rate (efficiency) [%]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Particle size [</a:t>
                      </a:r>
                      <a:r>
                        <a:rPr kumimoji="1" lang="en-US" altLang="ja-JP" sz="24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μm</a:t>
                      </a: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7226"/>
                  </a:ext>
                </a:extLst>
              </a:tr>
              <a:tr h="55523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99.97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23061"/>
                  </a:ext>
                </a:extLst>
              </a:tr>
              <a:tr h="55523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ULPA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99.9995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0.15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6190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AFBD98-CADF-4D54-ADEB-938A95752547}"/>
              </a:ext>
            </a:extLst>
          </p:cNvPr>
          <p:cNvSpPr txBox="1"/>
          <p:nvPr/>
        </p:nvSpPr>
        <p:spPr>
          <a:xfrm>
            <a:off x="1258954" y="4786359"/>
            <a:ext cx="10554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ULPA: Ultra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Low Penetration Air 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55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specification in EN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EB2D55AF-EA1B-478D-B72E-511C6A1C4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96803"/>
              </p:ext>
            </p:extLst>
          </p:nvPr>
        </p:nvGraphicFramePr>
        <p:xfrm>
          <a:off x="1272208" y="2915481"/>
          <a:ext cx="1055457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131">
                  <a:extLst>
                    <a:ext uri="{9D8B030D-6E8A-4147-A177-3AD203B41FA5}">
                      <a16:colId xmlns:a16="http://schemas.microsoft.com/office/drawing/2014/main" val="927523947"/>
                    </a:ext>
                  </a:extLst>
                </a:gridCol>
                <a:gridCol w="4717774">
                  <a:extLst>
                    <a:ext uri="{9D8B030D-6E8A-4147-A177-3AD203B41FA5}">
                      <a16:colId xmlns:a16="http://schemas.microsoft.com/office/drawing/2014/main" val="1320882008"/>
                    </a:ext>
                  </a:extLst>
                </a:gridCol>
                <a:gridCol w="3517667">
                  <a:extLst>
                    <a:ext uri="{9D8B030D-6E8A-4147-A177-3AD203B41FA5}">
                      <a16:colId xmlns:a16="http://schemas.microsoft.com/office/drawing/2014/main" val="4028565681"/>
                    </a:ext>
                  </a:extLst>
                </a:gridCol>
              </a:tblGrid>
              <a:tr h="315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EN 1822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Collection rate (efficiency) [%]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Particle size [</a:t>
                      </a:r>
                      <a:r>
                        <a:rPr kumimoji="1" lang="en-US" altLang="ja-JP" sz="24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μm</a:t>
                      </a: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7226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H10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MPPS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23061"/>
                  </a:ext>
                </a:extLst>
              </a:tr>
              <a:tr h="19789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H11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61902"/>
                  </a:ext>
                </a:extLst>
              </a:tr>
              <a:tr h="25930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H12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728988"/>
                  </a:ext>
                </a:extLst>
              </a:tr>
              <a:tr h="19789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H13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12157"/>
                  </a:ext>
                </a:extLst>
              </a:tr>
              <a:tr h="19789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H14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67671"/>
                  </a:ext>
                </a:extLst>
              </a:tr>
              <a:tr h="19789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H15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99.9995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534508"/>
                  </a:ext>
                </a:extLst>
              </a:tr>
            </a:tbl>
          </a:graphicData>
        </a:graphic>
      </p:graphicFrame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AA9DF407-17DE-4ADC-BDE0-12A2C4B31778}"/>
              </a:ext>
            </a:extLst>
          </p:cNvPr>
          <p:cNvSpPr/>
          <p:nvPr/>
        </p:nvSpPr>
        <p:spPr>
          <a:xfrm>
            <a:off x="8706676" y="4896682"/>
            <a:ext cx="1789044" cy="1073426"/>
          </a:xfrm>
          <a:prstGeom prst="wedgeRectCallout">
            <a:avLst>
              <a:gd name="adj1" fmla="val -75648"/>
              <a:gd name="adj2" fmla="val -375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Equivalent </a:t>
            </a:r>
            <a:endParaRPr kumimoji="1" lang="ja-JP" altLang="en-US" dirty="0"/>
          </a:p>
          <a:p>
            <a:pPr algn="ctr"/>
            <a:r>
              <a:rPr kumimoji="1" lang="en-US" altLang="ja-JP" dirty="0"/>
              <a:t>to JIS Z 8122 HEPA</a:t>
            </a:r>
            <a:endParaRPr kumimoji="1"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1495FAB3-AFE3-460F-99CA-885630242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945031"/>
            <a:ext cx="11399424" cy="970450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 has 1822 for HEPA filter. It is more complex than JIS.</a:t>
            </a:r>
          </a:p>
        </p:txBody>
      </p:sp>
    </p:spTree>
    <p:extLst>
      <p:ext uri="{BB962C8B-B14F-4D97-AF65-F5344CB8AC3E}">
        <p14:creationId xmlns:p14="http://schemas.microsoft.com/office/powerpoint/2010/main" val="89277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specification in IEST (US)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EB2D55AF-EA1B-478D-B72E-511C6A1C4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91375"/>
              </p:ext>
            </p:extLst>
          </p:nvPr>
        </p:nvGraphicFramePr>
        <p:xfrm>
          <a:off x="1272208" y="2623938"/>
          <a:ext cx="1055457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688">
                  <a:extLst>
                    <a:ext uri="{9D8B030D-6E8A-4147-A177-3AD203B41FA5}">
                      <a16:colId xmlns:a16="http://schemas.microsoft.com/office/drawing/2014/main" val="927523947"/>
                    </a:ext>
                  </a:extLst>
                </a:gridCol>
                <a:gridCol w="4373217">
                  <a:extLst>
                    <a:ext uri="{9D8B030D-6E8A-4147-A177-3AD203B41FA5}">
                      <a16:colId xmlns:a16="http://schemas.microsoft.com/office/drawing/2014/main" val="1320882008"/>
                    </a:ext>
                  </a:extLst>
                </a:gridCol>
                <a:gridCol w="3517667">
                  <a:extLst>
                    <a:ext uri="{9D8B030D-6E8A-4147-A177-3AD203B41FA5}">
                      <a16:colId xmlns:a16="http://schemas.microsoft.com/office/drawing/2014/main" val="4028565681"/>
                    </a:ext>
                  </a:extLst>
                </a:gridCol>
              </a:tblGrid>
              <a:tr h="315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IEST-RP-CC001.4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Collection rate (efficiency) [%]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Particle size [</a:t>
                      </a:r>
                      <a:r>
                        <a:rPr kumimoji="1" lang="en-US" altLang="ja-JP" sz="24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μm</a:t>
                      </a: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7226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(Type A)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99.97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23061"/>
                  </a:ext>
                </a:extLst>
              </a:tr>
              <a:tr h="19789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(Type B)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99.97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61902"/>
                  </a:ext>
                </a:extLst>
              </a:tr>
              <a:tr h="25930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(Type C)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72898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(Type D)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99.999 or more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121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358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(Type K)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200859"/>
                  </a:ext>
                </a:extLst>
              </a:tr>
            </a:tbl>
          </a:graphicData>
        </a:graphic>
      </p:graphicFrame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AA9DF407-17DE-4ADC-BDE0-12A2C4B31778}"/>
              </a:ext>
            </a:extLst>
          </p:cNvPr>
          <p:cNvSpPr/>
          <p:nvPr/>
        </p:nvSpPr>
        <p:spPr>
          <a:xfrm>
            <a:off x="8627165" y="3577077"/>
            <a:ext cx="1789044" cy="1073426"/>
          </a:xfrm>
          <a:prstGeom prst="wedgeRectCallout">
            <a:avLst>
              <a:gd name="adj1" fmla="val -80092"/>
              <a:gd name="adj2" fmla="val -6342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en-US" altLang="ja-JP" dirty="0">
                <a:solidFill>
                  <a:prstClr val="white"/>
                </a:solidFill>
              </a:rPr>
              <a:t>Equivalent to JIS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Z 8122 HEPA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483AD047-FCD6-46B0-9DC7-84DF838C4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909483"/>
            <a:ext cx="11399424" cy="681990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IEST has RP-CC001.4 for HEPA filter. It is also more complex than JIS.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72A188-A845-4589-A47B-F6936E50C961}"/>
              </a:ext>
            </a:extLst>
          </p:cNvPr>
          <p:cNvSpPr txBox="1"/>
          <p:nvPr/>
        </p:nvSpPr>
        <p:spPr>
          <a:xfrm>
            <a:off x="1215002" y="5824338"/>
            <a:ext cx="10554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4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Type shows test method.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For example, type A is tested at rated air flow, type B is tested at 20% of rated air flow additionally, type C is scan tested additionally. 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C95833-0706-428F-825A-C764BB9B9C23}"/>
              </a:ext>
            </a:extLst>
          </p:cNvPr>
          <p:cNvSpPr txBox="1"/>
          <p:nvPr/>
        </p:nvSpPr>
        <p:spPr>
          <a:xfrm>
            <a:off x="2544418" y="4817504"/>
            <a:ext cx="34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・・</a:t>
            </a:r>
          </a:p>
        </p:txBody>
      </p:sp>
    </p:spTree>
    <p:extLst>
      <p:ext uri="{BB962C8B-B14F-4D97-AF65-F5344CB8AC3E}">
        <p14:creationId xmlns:p14="http://schemas.microsoft.com/office/powerpoint/2010/main" val="344018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Special type HEPA filter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EB2D55AF-EA1B-478D-B72E-511C6A1C4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44499"/>
              </p:ext>
            </p:extLst>
          </p:nvPr>
        </p:nvGraphicFramePr>
        <p:xfrm>
          <a:off x="1272208" y="3829877"/>
          <a:ext cx="1055457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886">
                  <a:extLst>
                    <a:ext uri="{9D8B030D-6E8A-4147-A177-3AD203B41FA5}">
                      <a16:colId xmlns:a16="http://schemas.microsoft.com/office/drawing/2014/main" val="927523947"/>
                    </a:ext>
                  </a:extLst>
                </a:gridCol>
                <a:gridCol w="1742271">
                  <a:extLst>
                    <a:ext uri="{9D8B030D-6E8A-4147-A177-3AD203B41FA5}">
                      <a16:colId xmlns:a16="http://schemas.microsoft.com/office/drawing/2014/main" val="1320882008"/>
                    </a:ext>
                  </a:extLst>
                </a:gridCol>
                <a:gridCol w="2517913">
                  <a:extLst>
                    <a:ext uri="{9D8B030D-6E8A-4147-A177-3AD203B41FA5}">
                      <a16:colId xmlns:a16="http://schemas.microsoft.com/office/drawing/2014/main" val="830472008"/>
                    </a:ext>
                  </a:extLst>
                </a:gridCol>
                <a:gridCol w="2510502">
                  <a:extLst>
                    <a:ext uri="{9D8B030D-6E8A-4147-A177-3AD203B41FA5}">
                      <a16:colId xmlns:a16="http://schemas.microsoft.com/office/drawing/2014/main" val="4028565681"/>
                    </a:ext>
                  </a:extLst>
                </a:gridCol>
              </a:tblGrid>
              <a:tr h="315406">
                <a:tc gridSpan="2"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Character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Standard type</a:t>
                      </a:r>
                      <a:endParaRPr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Special type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7226"/>
                  </a:ext>
                </a:extLst>
              </a:tr>
              <a:tr h="44925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Pressure loss </a:t>
                      </a:r>
                    </a:p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(at rated air volume)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[Pa]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250</a:t>
                      </a:r>
                      <a:endParaRPr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160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23061"/>
                  </a:ext>
                </a:extLst>
              </a:tr>
              <a:tr h="197897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Heat resistance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</a:t>
                      </a:r>
                      <a:r>
                        <a:rPr kumimoji="1" lang="en-US" altLang="ja-JP" sz="24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degC</a:t>
                      </a: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Up to </a:t>
                      </a:r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120</a:t>
                      </a:r>
                      <a:endParaRPr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Up to 250 or 350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61902"/>
                  </a:ext>
                </a:extLst>
              </a:tr>
              <a:tr h="25930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Humidity resistance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[%]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Up to </a:t>
                      </a:r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</a:t>
                      </a:r>
                      <a:endParaRPr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Up to 100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728988"/>
                  </a:ext>
                </a:extLst>
              </a:tr>
              <a:tr h="19789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Thickness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[mm]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150</a:t>
                      </a:r>
                      <a:endParaRPr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 or 65</a:t>
                      </a:r>
                      <a:endParaRPr kumimoji="1" lang="ja-JP" altLang="en-US" sz="2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12157"/>
                  </a:ext>
                </a:extLst>
              </a:tr>
            </a:tbl>
          </a:graphicData>
        </a:graphic>
      </p:graphicFrame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75FE84-41BA-4E03-AC23-18D69003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576" y="1922739"/>
            <a:ext cx="11399424" cy="1907138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HEPA filter has some special specifications shown as below.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can select best one from many various ones.</a:t>
            </a:r>
          </a:p>
        </p:txBody>
      </p:sp>
    </p:spTree>
    <p:extLst>
      <p:ext uri="{BB962C8B-B14F-4D97-AF65-F5344CB8AC3E}">
        <p14:creationId xmlns:p14="http://schemas.microsoft.com/office/powerpoint/2010/main" val="301048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Problem of collection rate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6035"/>
            <a:ext cx="10563286" cy="49619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Collection rate is measured as average value.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filter paper is damaged by thumb finger, how will collection rate be?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condition is shown as below, average collection rate will be 99.98686%!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Small damaged area cannot be detected by average value.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3C9A683-CB11-4DA4-BC4E-DA094BD93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975599"/>
              </p:ext>
            </p:extLst>
          </p:nvPr>
        </p:nvGraphicFramePr>
        <p:xfrm>
          <a:off x="1700220" y="3996340"/>
          <a:ext cx="8470722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798">
                  <a:extLst>
                    <a:ext uri="{9D8B030D-6E8A-4147-A177-3AD203B41FA5}">
                      <a16:colId xmlns:a16="http://schemas.microsoft.com/office/drawing/2014/main" val="2075215802"/>
                    </a:ext>
                  </a:extLst>
                </a:gridCol>
                <a:gridCol w="3516924">
                  <a:extLst>
                    <a:ext uri="{9D8B030D-6E8A-4147-A177-3AD203B41FA5}">
                      <a16:colId xmlns:a16="http://schemas.microsoft.com/office/drawing/2014/main" val="1047643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HEPA filter area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10[m2]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06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Damaged area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0.000314[m2] (D: 20mm)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4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Collection rate of not damaged spot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99.99[%]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34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Collection rate of damaged spot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0[%]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5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02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5658</TotalTime>
  <Words>2478</Words>
  <Application>Microsoft Office PowerPoint</Application>
  <PresentationFormat>ワイド画面</PresentationFormat>
  <Paragraphs>305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游ゴシック</vt:lpstr>
      <vt:lpstr>Century Gothic</vt:lpstr>
      <vt:lpstr>Wingdings 2</vt:lpstr>
      <vt:lpstr>クォータブル</vt:lpstr>
      <vt:lpstr>HEPA filter</vt:lpstr>
      <vt:lpstr>What is HEPA filter?</vt:lpstr>
      <vt:lpstr>Test method of collection rate</vt:lpstr>
      <vt:lpstr>MPPS (Most Penetrating Particle Size)</vt:lpstr>
      <vt:lpstr>HEPA filter specification in JIS</vt:lpstr>
      <vt:lpstr>HEPA filter specification in EN</vt:lpstr>
      <vt:lpstr>HEPA filter specification in IEST (US)</vt:lpstr>
      <vt:lpstr>Special type HEPA filter</vt:lpstr>
      <vt:lpstr>Problem of collection rate</vt:lpstr>
      <vt:lpstr>Scan test</vt:lpstr>
      <vt:lpstr>Components of HEPA filter</vt:lpstr>
      <vt:lpstr>HEPA filter paper</vt:lpstr>
      <vt:lpstr>PowerPoint プレゼンテーション</vt:lpstr>
      <vt:lpstr>PowerPoint プレゼンテーション</vt:lpstr>
      <vt:lpstr>Detail of HEPA filter</vt:lpstr>
      <vt:lpstr>My mistake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127</cp:revision>
  <dcterms:created xsi:type="dcterms:W3CDTF">2019-06-28T02:15:31Z</dcterms:created>
  <dcterms:modified xsi:type="dcterms:W3CDTF">2023-12-26T01:22:34Z</dcterms:modified>
</cp:coreProperties>
</file>